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62" r:id="rId3"/>
    <p:sldId id="288" r:id="rId4"/>
    <p:sldId id="291" r:id="rId5"/>
    <p:sldId id="292" r:id="rId6"/>
    <p:sldId id="307" r:id="rId7"/>
    <p:sldId id="294" r:id="rId8"/>
    <p:sldId id="303" r:id="rId9"/>
    <p:sldId id="274" r:id="rId10"/>
    <p:sldId id="270" r:id="rId11"/>
    <p:sldId id="266" r:id="rId12"/>
    <p:sldId id="273" r:id="rId13"/>
    <p:sldId id="295" r:id="rId14"/>
    <p:sldId id="261" r:id="rId15"/>
    <p:sldId id="257" r:id="rId16"/>
    <p:sldId id="265" r:id="rId17"/>
    <p:sldId id="297" r:id="rId18"/>
    <p:sldId id="289" r:id="rId19"/>
    <p:sldId id="316" r:id="rId20"/>
    <p:sldId id="267" r:id="rId21"/>
    <p:sldId id="268" r:id="rId22"/>
    <p:sldId id="263" r:id="rId23"/>
    <p:sldId id="260" r:id="rId24"/>
    <p:sldId id="259" r:id="rId25"/>
    <p:sldId id="301" r:id="rId26"/>
    <p:sldId id="302" r:id="rId27"/>
    <p:sldId id="271" r:id="rId28"/>
    <p:sldId id="276" r:id="rId29"/>
    <p:sldId id="285" r:id="rId30"/>
    <p:sldId id="313" r:id="rId31"/>
    <p:sldId id="305" r:id="rId32"/>
    <p:sldId id="300" r:id="rId33"/>
    <p:sldId id="306" r:id="rId34"/>
    <p:sldId id="272" r:id="rId35"/>
    <p:sldId id="299" r:id="rId36"/>
    <p:sldId id="314" r:id="rId37"/>
    <p:sldId id="317" r:id="rId38"/>
    <p:sldId id="308" r:id="rId39"/>
    <p:sldId id="298" r:id="rId40"/>
    <p:sldId id="304" r:id="rId41"/>
    <p:sldId id="278" r:id="rId42"/>
    <p:sldId id="275" r:id="rId43"/>
    <p:sldId id="309" r:id="rId44"/>
    <p:sldId id="311" r:id="rId45"/>
    <p:sldId id="277" r:id="rId46"/>
    <p:sldId id="279" r:id="rId47"/>
    <p:sldId id="312" r:id="rId48"/>
    <p:sldId id="310" r:id="rId49"/>
    <p:sldId id="280" r:id="rId50"/>
    <p:sldId id="318" r:id="rId51"/>
    <p:sldId id="286" r:id="rId52"/>
    <p:sldId id="28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2" autoAdjust="0"/>
    <p:restoredTop sz="87545" autoAdjust="0"/>
  </p:normalViewPr>
  <p:slideViewPr>
    <p:cSldViewPr>
      <p:cViewPr>
        <p:scale>
          <a:sx n="100" d="100"/>
          <a:sy n="100" d="100"/>
        </p:scale>
        <p:origin x="-840" y="-58"/>
      </p:cViewPr>
      <p:guideLst>
        <p:guide orient="horz" pos="2160"/>
        <p:guide pos="2880"/>
      </p:guideLst>
    </p:cSldViewPr>
  </p:slideViewPr>
  <p:outlineViewPr>
    <p:cViewPr>
      <p:scale>
        <a:sx n="33" d="100"/>
        <a:sy n="33" d="100"/>
      </p:scale>
      <p:origin x="0" y="3950"/>
    </p:cViewPr>
    <p:sldLst>
      <p:sld r:id="rId1" collapse="1"/>
    </p:sldLst>
  </p:outlineViewPr>
  <p:notesTextViewPr>
    <p:cViewPr>
      <p:scale>
        <a:sx n="1" d="1"/>
        <a:sy n="1" d="1"/>
      </p:scale>
      <p:origin x="0" y="0"/>
    </p:cViewPr>
  </p:notesTextViewPr>
  <p:sorterViewPr>
    <p:cViewPr>
      <p:scale>
        <a:sx n="100" d="100"/>
        <a:sy n="100" d="100"/>
      </p:scale>
      <p:origin x="0" y="95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625F6-DF69-477D-BCB1-C94E89F40FDB}" type="datetimeFigureOut">
              <a:rPr lang="en-US" smtClean="0"/>
              <a:t>11/26/2016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797C5-9930-4BCA-8485-98603E9BB1C7}" type="slidenum">
              <a:rPr lang="en-US" smtClean="0"/>
              <a:t>‹#›</a:t>
            </a:fld>
            <a:endParaRPr lang="en-US"/>
          </a:p>
        </p:txBody>
      </p:sp>
    </p:spTree>
    <p:extLst>
      <p:ext uri="{BB962C8B-B14F-4D97-AF65-F5344CB8AC3E}">
        <p14:creationId xmlns:p14="http://schemas.microsoft.com/office/powerpoint/2010/main" val="90059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6165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24</a:t>
            </a:fld>
            <a:endParaRPr lang="en-US" dirty="0"/>
          </a:p>
        </p:txBody>
      </p:sp>
    </p:spTree>
    <p:extLst>
      <p:ext uri="{BB962C8B-B14F-4D97-AF65-F5344CB8AC3E}">
        <p14:creationId xmlns:p14="http://schemas.microsoft.com/office/powerpoint/2010/main" val="196757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25</a:t>
            </a:fld>
            <a:endParaRPr lang="en-US" dirty="0"/>
          </a:p>
        </p:txBody>
      </p:sp>
    </p:spTree>
    <p:extLst>
      <p:ext uri="{BB962C8B-B14F-4D97-AF65-F5344CB8AC3E}">
        <p14:creationId xmlns:p14="http://schemas.microsoft.com/office/powerpoint/2010/main" val="24013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890588"/>
            <a:ext cx="5929312" cy="44465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3976">
              <a:defRPr/>
            </a:pPr>
            <a:endParaRPr lang="en-US" sz="1800" kern="0" dirty="0">
              <a:solidFill>
                <a:sysClr val="windowText" lastClr="000000"/>
              </a:solidFill>
            </a:endParaRPr>
          </a:p>
        </p:txBody>
      </p:sp>
    </p:spTree>
    <p:extLst>
      <p:ext uri="{BB962C8B-B14F-4D97-AF65-F5344CB8AC3E}">
        <p14:creationId xmlns:p14="http://schemas.microsoft.com/office/powerpoint/2010/main" val="164830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31</a:t>
            </a:fld>
            <a:endParaRPr lang="en-US" dirty="0"/>
          </a:p>
        </p:txBody>
      </p:sp>
    </p:spTree>
    <p:extLst>
      <p:ext uri="{BB962C8B-B14F-4D97-AF65-F5344CB8AC3E}">
        <p14:creationId xmlns:p14="http://schemas.microsoft.com/office/powerpoint/2010/main" val="9947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6C70247-F36F-408D-9C74-2643F6A88E9D}" type="slidenum">
              <a:rPr lang="en-US" smtClean="0"/>
              <a:pPr/>
              <a:t>32</a:t>
            </a:fld>
            <a:endParaRPr lang="en-US" dirty="0"/>
          </a:p>
        </p:txBody>
      </p:sp>
    </p:spTree>
    <p:extLst>
      <p:ext uri="{BB962C8B-B14F-4D97-AF65-F5344CB8AC3E}">
        <p14:creationId xmlns:p14="http://schemas.microsoft.com/office/powerpoint/2010/main" val="200621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34</a:t>
            </a:fld>
            <a:endParaRPr lang="en-US" dirty="0"/>
          </a:p>
        </p:txBody>
      </p:sp>
    </p:spTree>
    <p:extLst>
      <p:ext uri="{BB962C8B-B14F-4D97-AF65-F5344CB8AC3E}">
        <p14:creationId xmlns:p14="http://schemas.microsoft.com/office/powerpoint/2010/main" val="16879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38</a:t>
            </a:fld>
            <a:endParaRPr lang="en-US" dirty="0"/>
          </a:p>
        </p:txBody>
      </p:sp>
    </p:spTree>
    <p:extLst>
      <p:ext uri="{BB962C8B-B14F-4D97-AF65-F5344CB8AC3E}">
        <p14:creationId xmlns:p14="http://schemas.microsoft.com/office/powerpoint/2010/main" val="4254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39</a:t>
            </a:fld>
            <a:endParaRPr lang="en-US" dirty="0"/>
          </a:p>
        </p:txBody>
      </p:sp>
    </p:spTree>
    <p:extLst>
      <p:ext uri="{BB962C8B-B14F-4D97-AF65-F5344CB8AC3E}">
        <p14:creationId xmlns:p14="http://schemas.microsoft.com/office/powerpoint/2010/main" val="162140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42</a:t>
            </a:fld>
            <a:endParaRPr lang="en-US" dirty="0"/>
          </a:p>
        </p:txBody>
      </p:sp>
    </p:spTree>
    <p:extLst>
      <p:ext uri="{BB962C8B-B14F-4D97-AF65-F5344CB8AC3E}">
        <p14:creationId xmlns:p14="http://schemas.microsoft.com/office/powerpoint/2010/main" val="680450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43</a:t>
            </a:fld>
            <a:endParaRPr lang="en-US" dirty="0"/>
          </a:p>
        </p:txBody>
      </p:sp>
    </p:spTree>
    <p:extLst>
      <p:ext uri="{BB962C8B-B14F-4D97-AF65-F5344CB8AC3E}">
        <p14:creationId xmlns:p14="http://schemas.microsoft.com/office/powerpoint/2010/main" val="205695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4</a:t>
            </a:fld>
            <a:endParaRPr lang="en-US" dirty="0"/>
          </a:p>
        </p:txBody>
      </p:sp>
    </p:spTree>
    <p:extLst>
      <p:ext uri="{BB962C8B-B14F-4D97-AF65-F5344CB8AC3E}">
        <p14:creationId xmlns:p14="http://schemas.microsoft.com/office/powerpoint/2010/main" val="759952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97C5-9930-4BCA-8485-98603E9BB1C7}" type="slidenum">
              <a:rPr lang="en-US" smtClean="0"/>
              <a:t>44</a:t>
            </a:fld>
            <a:endParaRPr lang="en-US"/>
          </a:p>
        </p:txBody>
      </p:sp>
    </p:spTree>
    <p:extLst>
      <p:ext uri="{BB962C8B-B14F-4D97-AF65-F5344CB8AC3E}">
        <p14:creationId xmlns:p14="http://schemas.microsoft.com/office/powerpoint/2010/main" val="1023132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46</a:t>
            </a:fld>
            <a:endParaRPr lang="en-US" dirty="0"/>
          </a:p>
        </p:txBody>
      </p:sp>
    </p:spTree>
    <p:extLst>
      <p:ext uri="{BB962C8B-B14F-4D97-AF65-F5344CB8AC3E}">
        <p14:creationId xmlns:p14="http://schemas.microsoft.com/office/powerpoint/2010/main" val="234655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47</a:t>
            </a:fld>
            <a:endParaRPr lang="en-US" dirty="0"/>
          </a:p>
        </p:txBody>
      </p:sp>
    </p:spTree>
    <p:extLst>
      <p:ext uri="{BB962C8B-B14F-4D97-AF65-F5344CB8AC3E}">
        <p14:creationId xmlns:p14="http://schemas.microsoft.com/office/powerpoint/2010/main" val="184917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541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7</a:t>
            </a:fld>
            <a:endParaRPr lang="en-US" dirty="0"/>
          </a:p>
        </p:txBody>
      </p:sp>
    </p:spTree>
    <p:extLst>
      <p:ext uri="{BB962C8B-B14F-4D97-AF65-F5344CB8AC3E}">
        <p14:creationId xmlns:p14="http://schemas.microsoft.com/office/powerpoint/2010/main" val="131787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97C5-9930-4BCA-8485-98603E9BB1C7}" type="slidenum">
              <a:rPr lang="en-US" smtClean="0"/>
              <a:t>10</a:t>
            </a:fld>
            <a:endParaRPr lang="en-US"/>
          </a:p>
        </p:txBody>
      </p:sp>
    </p:spTree>
    <p:extLst>
      <p:ext uri="{BB962C8B-B14F-4D97-AF65-F5344CB8AC3E}">
        <p14:creationId xmlns:p14="http://schemas.microsoft.com/office/powerpoint/2010/main" val="849882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97C5-9930-4BCA-8485-98603E9BB1C7}" type="slidenum">
              <a:rPr lang="en-US" smtClean="0"/>
              <a:t>14</a:t>
            </a:fld>
            <a:endParaRPr lang="en-US"/>
          </a:p>
        </p:txBody>
      </p:sp>
    </p:spTree>
    <p:extLst>
      <p:ext uri="{BB962C8B-B14F-4D97-AF65-F5344CB8AC3E}">
        <p14:creationId xmlns:p14="http://schemas.microsoft.com/office/powerpoint/2010/main" val="265865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16</a:t>
            </a:fld>
            <a:endParaRPr lang="en-US" dirty="0"/>
          </a:p>
        </p:txBody>
      </p:sp>
    </p:spTree>
    <p:extLst>
      <p:ext uri="{BB962C8B-B14F-4D97-AF65-F5344CB8AC3E}">
        <p14:creationId xmlns:p14="http://schemas.microsoft.com/office/powerpoint/2010/main" val="91234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797C5-9930-4BCA-8485-98603E9BB1C7}" type="slidenum">
              <a:rPr lang="en-US" smtClean="0"/>
              <a:t>18</a:t>
            </a:fld>
            <a:endParaRPr lang="en-US"/>
          </a:p>
        </p:txBody>
      </p:sp>
    </p:spTree>
    <p:extLst>
      <p:ext uri="{BB962C8B-B14F-4D97-AF65-F5344CB8AC3E}">
        <p14:creationId xmlns:p14="http://schemas.microsoft.com/office/powerpoint/2010/main" val="226369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247-F36F-408D-9C74-2643F6A88E9D}" type="slidenum">
              <a:rPr lang="en-US" smtClean="0"/>
              <a:pPr/>
              <a:t>20</a:t>
            </a:fld>
            <a:endParaRPr lang="en-US" dirty="0"/>
          </a:p>
        </p:txBody>
      </p:sp>
    </p:spTree>
    <p:extLst>
      <p:ext uri="{BB962C8B-B14F-4D97-AF65-F5344CB8AC3E}">
        <p14:creationId xmlns:p14="http://schemas.microsoft.com/office/powerpoint/2010/main" val="200072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D683D9-8B57-46F1-8CCA-6446DF37A993}"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335185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683D9-8B57-46F1-8CCA-6446DF37A993}"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353017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683D9-8B57-46F1-8CCA-6446DF37A993}"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77498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FDCC3F-F531-5044-9FE8-F388BB1ACD64}" type="datetime4">
              <a:rPr lang="en-US" smtClean="0">
                <a:solidFill>
                  <a:prstClr val="black">
                    <a:tint val="75000"/>
                  </a:prstClr>
                </a:solidFill>
              </a:rPr>
              <a:pPr/>
              <a:t>November 26,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553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F6447-8FCB-954F-8B57-EA8CD5314191}" type="datetime4">
              <a:rPr lang="en-US" smtClean="0">
                <a:solidFill>
                  <a:prstClr val="black">
                    <a:tint val="75000"/>
                  </a:prstClr>
                </a:solidFill>
              </a:rPr>
              <a:pPr/>
              <a:t>November 26,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06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CCFAF-DFB1-8A45-97C6-FBC63814CA64}" type="datetime4">
              <a:rPr lang="en-US" smtClean="0">
                <a:solidFill>
                  <a:prstClr val="black">
                    <a:tint val="75000"/>
                  </a:prstClr>
                </a:solidFill>
              </a:rPr>
              <a:pPr/>
              <a:t>November 26,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857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BF47E-0421-EB47-9BAC-51601379502F}" type="datetime4">
              <a:rPr lang="en-US" smtClean="0">
                <a:solidFill>
                  <a:prstClr val="black">
                    <a:tint val="75000"/>
                  </a:prstClr>
                </a:solidFill>
              </a:rPr>
              <a:pPr/>
              <a:t>November 26, 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063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B185C3-6F89-C348-9631-4BC89A154295}" type="datetime4">
              <a:rPr lang="en-US" smtClean="0">
                <a:solidFill>
                  <a:prstClr val="black">
                    <a:tint val="75000"/>
                  </a:prstClr>
                </a:solidFill>
              </a:rPr>
              <a:pPr/>
              <a:t>November 26, 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561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45A105-0D33-214E-ACCE-7D409ACAF273}" type="datetime4">
              <a:rPr lang="en-US" smtClean="0">
                <a:solidFill>
                  <a:prstClr val="black">
                    <a:tint val="75000"/>
                  </a:prstClr>
                </a:solidFill>
              </a:rPr>
              <a:pPr/>
              <a:t>November 26, 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0689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3AB80-A741-2243-BFC9-3FF1B247664F}" type="datetime4">
              <a:rPr lang="en-US" smtClean="0">
                <a:solidFill>
                  <a:prstClr val="black">
                    <a:tint val="75000"/>
                  </a:prstClr>
                </a:solidFill>
              </a:rPr>
              <a:pPr/>
              <a:t>November 26, 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975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2AB29-58EF-244B-BB83-225F45FFA0AC}" type="datetime4">
              <a:rPr lang="en-US" smtClean="0">
                <a:solidFill>
                  <a:prstClr val="black">
                    <a:tint val="75000"/>
                  </a:prstClr>
                </a:solidFill>
              </a:rPr>
              <a:pPr/>
              <a:t>November 26, 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62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683D9-8B57-46F1-8CCA-6446DF37A993}"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175688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B24446-7127-BA48-A891-0C7097C97222}" type="datetime4">
              <a:rPr lang="en-US" smtClean="0">
                <a:solidFill>
                  <a:prstClr val="black">
                    <a:tint val="75000"/>
                  </a:prstClr>
                </a:solidFill>
              </a:rPr>
              <a:pPr/>
              <a:t>November 26, 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033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90342-AD18-9345-8961-DFB71BB269F4}" type="datetime4">
              <a:rPr lang="en-US" smtClean="0">
                <a:solidFill>
                  <a:prstClr val="black">
                    <a:tint val="75000"/>
                  </a:prstClr>
                </a:solidFill>
              </a:rPr>
              <a:pPr/>
              <a:t>November 26,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0492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4BA4E-298E-C747-9DD6-2C3C886A1DC2}" type="datetime4">
              <a:rPr lang="en-US" smtClean="0">
                <a:solidFill>
                  <a:prstClr val="black">
                    <a:tint val="75000"/>
                  </a:prstClr>
                </a:solidFill>
              </a:rPr>
              <a:pPr/>
              <a:t>November 26,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10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683D9-8B57-46F1-8CCA-6446DF37A993}" type="datetimeFigureOut">
              <a:rPr lang="en-US" smtClean="0"/>
              <a:t>11/26/2016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78284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D683D9-8B57-46F1-8CCA-6446DF37A993}"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300026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D683D9-8B57-46F1-8CCA-6446DF37A993}" type="datetimeFigureOut">
              <a:rPr lang="en-US" smtClean="0"/>
              <a:t>11/26/2016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261639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D683D9-8B57-46F1-8CCA-6446DF37A993}" type="datetimeFigureOut">
              <a:rPr lang="en-US" smtClean="0"/>
              <a:t>11/26/2016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5400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683D9-8B57-46F1-8CCA-6446DF37A993}" type="datetimeFigureOut">
              <a:rPr lang="en-US" smtClean="0"/>
              <a:t>11/26/2016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234116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683D9-8B57-46F1-8CCA-6446DF37A993}"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36415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683D9-8B57-46F1-8CCA-6446DF37A993}" type="datetimeFigureOut">
              <a:rPr lang="en-US" smtClean="0"/>
              <a:t>11/26/2016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6CDF7-1A31-46A4-BAFD-C8116BFA27C6}" type="slidenum">
              <a:rPr lang="en-US" smtClean="0"/>
              <a:t>‹#›</a:t>
            </a:fld>
            <a:endParaRPr lang="en-US"/>
          </a:p>
        </p:txBody>
      </p:sp>
    </p:spTree>
    <p:extLst>
      <p:ext uri="{BB962C8B-B14F-4D97-AF65-F5344CB8AC3E}">
        <p14:creationId xmlns:p14="http://schemas.microsoft.com/office/powerpoint/2010/main" val="70016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683D9-8B57-46F1-8CCA-6446DF37A993}" type="datetimeFigureOut">
              <a:rPr lang="en-US" smtClean="0"/>
              <a:t>11/26/2016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6CDF7-1A31-46A4-BAFD-C8116BFA27C6}" type="slidenum">
              <a:rPr lang="en-US" smtClean="0"/>
              <a:t>‹#›</a:t>
            </a:fld>
            <a:endParaRPr lang="en-US"/>
          </a:p>
        </p:txBody>
      </p:sp>
    </p:spTree>
    <p:extLst>
      <p:ext uri="{BB962C8B-B14F-4D97-AF65-F5344CB8AC3E}">
        <p14:creationId xmlns:p14="http://schemas.microsoft.com/office/powerpoint/2010/main" val="411788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33B-B4A1-9542-B873-81B7C95CA3DF}" type="datetime4">
              <a:rPr lang="en-US" smtClean="0">
                <a:solidFill>
                  <a:prstClr val="black">
                    <a:tint val="75000"/>
                  </a:prstClr>
                </a:solidFill>
              </a:rPr>
              <a:pPr/>
              <a:t>November 26, 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31897-4ECF-4D41-800C-BC1713B514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830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9.jpeg"/><Relationship Id="rId7"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png"/><Relationship Id="rId10" Type="http://schemas.openxmlformats.org/officeDocument/2006/relationships/image" Target="../media/image24.jpeg"/><Relationship Id="rId4" Type="http://schemas.openxmlformats.org/officeDocument/2006/relationships/image" Target="../media/image20.jpg"/><Relationship Id="rId9"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4.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1.jpeg"/><Relationship Id="rId4" Type="http://schemas.openxmlformats.org/officeDocument/2006/relationships/image" Target="../media/image34.png"/><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dc.gov/HAI/surveillance/" TargetMode="Externa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nfectioncontrol.tips/2016/05/13/reduction-hai-pulsed-xen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DISINFECTANTS IN THE HEALTHCARE ARENA</a:t>
            </a:r>
            <a:endParaRPr lang="en-US" dirty="0"/>
          </a:p>
        </p:txBody>
      </p:sp>
      <p:sp>
        <p:nvSpPr>
          <p:cNvPr id="3" name="Subtitle 2"/>
          <p:cNvSpPr>
            <a:spLocks noGrp="1"/>
          </p:cNvSpPr>
          <p:nvPr>
            <p:ph type="subTitle" idx="1"/>
          </p:nvPr>
        </p:nvSpPr>
        <p:spPr/>
        <p:txBody>
          <a:bodyPr/>
          <a:lstStyle/>
          <a:p>
            <a:r>
              <a:rPr lang="en-US" dirty="0" smtClean="0"/>
              <a:t>WHAT IS TO WHAT SHOULD BE……</a:t>
            </a:r>
          </a:p>
          <a:p>
            <a:r>
              <a:rPr lang="en-US" sz="1600" dirty="0" smtClean="0"/>
              <a:t>BY</a:t>
            </a:r>
          </a:p>
          <a:p>
            <a:r>
              <a:rPr lang="en-US" sz="1600" dirty="0" smtClean="0"/>
              <a:t>Helene Paxton, MS, MT(ASCP),PHD, CIC</a:t>
            </a:r>
          </a:p>
          <a:p>
            <a:r>
              <a:rPr lang="en-US" sz="1600" dirty="0" smtClean="0"/>
              <a:t> and </a:t>
            </a:r>
            <a:endParaRPr lang="en-US" sz="1600"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1</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731838"/>
          </a:xfrm>
        </p:spPr>
        <p:txBody>
          <a:bodyPr>
            <a:normAutofit fontScale="90000"/>
          </a:bodyPr>
          <a:lstStyle/>
          <a:p>
            <a:r>
              <a:rPr lang="en-US" dirty="0" smtClean="0"/>
              <a:t>More Questions….1</a:t>
            </a:r>
            <a:br>
              <a:rPr lang="en-US" dirty="0" smtClean="0"/>
            </a:br>
            <a:endParaRPr lang="en-US" dirty="0"/>
          </a:p>
        </p:txBody>
      </p:sp>
      <p:sp>
        <p:nvSpPr>
          <p:cNvPr id="3" name="Content Placeholder 2"/>
          <p:cNvSpPr>
            <a:spLocks noGrp="1"/>
          </p:cNvSpPr>
          <p:nvPr>
            <p:ph idx="1"/>
          </p:nvPr>
        </p:nvSpPr>
        <p:spPr>
          <a:xfrm>
            <a:off x="1981200" y="1371600"/>
            <a:ext cx="6705600" cy="4830763"/>
          </a:xfrm>
        </p:spPr>
        <p:txBody>
          <a:bodyPr>
            <a:normAutofit/>
          </a:bodyPr>
          <a:lstStyle/>
          <a:p>
            <a:r>
              <a:rPr lang="en-US" dirty="0" smtClean="0"/>
              <a:t>Do you have an HAI problem?</a:t>
            </a:r>
          </a:p>
          <a:p>
            <a:pPr lvl="2">
              <a:buFont typeface="Wingdings" panose="05000000000000000000" pitchFamily="2" charset="2"/>
              <a:buChar char="v"/>
            </a:pPr>
            <a:r>
              <a:rPr lang="en-US" i="1" dirty="0" smtClean="0"/>
              <a:t>Do you </a:t>
            </a:r>
            <a:r>
              <a:rPr lang="en-US" i="1" dirty="0" smtClean="0"/>
              <a:t>have a </a:t>
            </a:r>
            <a:r>
              <a:rPr lang="en-US" b="1" i="1" dirty="0" smtClean="0"/>
              <a:t>C. diff </a:t>
            </a:r>
            <a:r>
              <a:rPr lang="en-US" i="1" dirty="0" smtClean="0"/>
              <a:t>problem?</a:t>
            </a:r>
          </a:p>
          <a:p>
            <a:pPr marL="914400" lvl="2" indent="0">
              <a:buNone/>
            </a:pPr>
            <a:endParaRPr lang="en-US" i="1" dirty="0" smtClean="0"/>
          </a:p>
          <a:p>
            <a:pPr lvl="2">
              <a:buFont typeface="Wingdings" panose="05000000000000000000" pitchFamily="2" charset="2"/>
              <a:buChar char="v"/>
            </a:pPr>
            <a:r>
              <a:rPr lang="en-US" dirty="0" smtClean="0"/>
              <a:t>What </a:t>
            </a:r>
            <a:r>
              <a:rPr lang="en-US" dirty="0" smtClean="0"/>
              <a:t>are the </a:t>
            </a:r>
            <a:r>
              <a:rPr lang="en-US" dirty="0" smtClean="0"/>
              <a:t>hospital’s goals </a:t>
            </a:r>
            <a:r>
              <a:rPr lang="en-US" dirty="0" smtClean="0"/>
              <a:t>for HAI </a:t>
            </a:r>
            <a:r>
              <a:rPr lang="en-US" dirty="0" smtClean="0"/>
              <a:t>reduction?</a:t>
            </a:r>
          </a:p>
          <a:p>
            <a:pPr marL="914400" lvl="2" indent="0">
              <a:buNone/>
            </a:pPr>
            <a:endParaRPr lang="en-US" dirty="0" smtClean="0"/>
          </a:p>
          <a:p>
            <a:pPr lvl="2">
              <a:buFont typeface="Wingdings" panose="05000000000000000000" pitchFamily="2" charset="2"/>
              <a:buChar char="v"/>
            </a:pPr>
            <a:r>
              <a:rPr lang="en-US" dirty="0" smtClean="0">
                <a:solidFill>
                  <a:prstClr val="black"/>
                </a:solidFill>
                <a:latin typeface="Arial" charset="0"/>
                <a:ea typeface="Arial" charset="0"/>
                <a:cs typeface="Arial" charset="0"/>
              </a:rPr>
              <a:t>Does </a:t>
            </a:r>
            <a:r>
              <a:rPr lang="en-US" dirty="0">
                <a:solidFill>
                  <a:prstClr val="black"/>
                </a:solidFill>
                <a:latin typeface="Arial" charset="0"/>
                <a:ea typeface="Arial" charset="0"/>
                <a:cs typeface="Arial" charset="0"/>
              </a:rPr>
              <a:t>the product work effectively against the standard organisms such as VRE, MRSA, CRE, TB</a:t>
            </a:r>
            <a:r>
              <a:rPr lang="en-US" i="1" dirty="0">
                <a:solidFill>
                  <a:prstClr val="black"/>
                </a:solidFill>
                <a:latin typeface="Arial" charset="0"/>
                <a:ea typeface="Arial" charset="0"/>
                <a:cs typeface="Arial" charset="0"/>
              </a:rPr>
              <a:t>, Pseudomonas</a:t>
            </a:r>
            <a:r>
              <a:rPr lang="en-US" dirty="0">
                <a:solidFill>
                  <a:prstClr val="black"/>
                </a:solidFill>
                <a:latin typeface="Arial" charset="0"/>
                <a:ea typeface="Arial" charset="0"/>
                <a:cs typeface="Arial" charset="0"/>
              </a:rPr>
              <a:t>, </a:t>
            </a:r>
            <a:r>
              <a:rPr lang="en-US" i="1" dirty="0">
                <a:solidFill>
                  <a:prstClr val="black"/>
                </a:solidFill>
                <a:latin typeface="Arial" charset="0"/>
                <a:ea typeface="Arial" charset="0"/>
                <a:cs typeface="Arial" charset="0"/>
              </a:rPr>
              <a:t>C. diff</a:t>
            </a:r>
            <a:r>
              <a:rPr lang="en-US" dirty="0">
                <a:solidFill>
                  <a:prstClr val="black"/>
                </a:solidFill>
                <a:latin typeface="Arial" charset="0"/>
                <a:ea typeface="Arial" charset="0"/>
                <a:cs typeface="Arial" charset="0"/>
              </a:rPr>
              <a:t>, fungi/mold, enveloped and non-enveloped viruses?</a:t>
            </a:r>
          </a:p>
          <a:p>
            <a:pPr lvl="1"/>
            <a:endParaRPr lang="en-US" dirty="0" smtClean="0"/>
          </a:p>
          <a:p>
            <a:endParaRPr lang="en-US" sz="2800"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10</a:t>
            </a:fld>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6934200" cy="520700"/>
          </a:xfrm>
        </p:spPr>
        <p:txBody>
          <a:bodyPr>
            <a:noAutofit/>
          </a:bodyPr>
          <a:lstStyle/>
          <a:p>
            <a:r>
              <a:rPr lang="en-US" sz="3200" dirty="0" smtClean="0"/>
              <a:t>Compliance……Whose Watching?</a:t>
            </a:r>
            <a:endParaRPr lang="en-US" sz="3200" dirty="0"/>
          </a:p>
        </p:txBody>
      </p:sp>
      <p:sp>
        <p:nvSpPr>
          <p:cNvPr id="3" name="Content Placeholder 2"/>
          <p:cNvSpPr>
            <a:spLocks noGrp="1"/>
          </p:cNvSpPr>
          <p:nvPr>
            <p:ph idx="1"/>
          </p:nvPr>
        </p:nvSpPr>
        <p:spPr>
          <a:xfrm>
            <a:off x="3575050" y="1676400"/>
            <a:ext cx="5111750" cy="4449765"/>
          </a:xfrm>
        </p:spPr>
        <p:txBody>
          <a:bodyPr/>
          <a:lstStyle/>
          <a:p>
            <a:r>
              <a:rPr lang="en-US" dirty="0" smtClean="0"/>
              <a:t>Is The EVS Staff being compliant with application dilution and contact time?</a:t>
            </a:r>
          </a:p>
          <a:p>
            <a:r>
              <a:rPr lang="en-US" dirty="0" smtClean="0"/>
              <a:t>Are the healthcare workers being compliant with contact time?</a:t>
            </a:r>
          </a:p>
          <a:p>
            <a:endParaRPr lang="en-US" dirty="0"/>
          </a:p>
        </p:txBody>
      </p:sp>
      <p:sp>
        <p:nvSpPr>
          <p:cNvPr id="7" name="Text Placeholder 6"/>
          <p:cNvSpPr>
            <a:spLocks noGrp="1"/>
          </p:cNvSpPr>
          <p:nvPr>
            <p:ph type="body" sz="half" idx="2"/>
          </p:nvPr>
        </p:nvSpPr>
        <p:spPr>
          <a:xfrm>
            <a:off x="1905000" y="1981200"/>
            <a:ext cx="1560514" cy="4144965"/>
          </a:xfrm>
        </p:spPr>
        <p:txBody>
          <a:bodyPr>
            <a:noAutofit/>
          </a:bodyPr>
          <a:lstStyle/>
          <a:p>
            <a:endParaRPr lang="en-US" sz="2400" dirty="0"/>
          </a:p>
        </p:txBody>
      </p:sp>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pic>
        <p:nvPicPr>
          <p:cNvPr id="8" name="Picture 2" descr="mage result for Hospital cl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25146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Environmental Services Clea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876800"/>
            <a:ext cx="3962400" cy="169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34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your Disinfectant(s)…</a:t>
            </a:r>
            <a:endParaRPr lang="en-US" dirty="0"/>
          </a:p>
        </p:txBody>
      </p:sp>
      <p:sp>
        <p:nvSpPr>
          <p:cNvPr id="3" name="Content Placeholder 2"/>
          <p:cNvSpPr>
            <a:spLocks noGrp="1"/>
          </p:cNvSpPr>
          <p:nvPr>
            <p:ph idx="1"/>
          </p:nvPr>
        </p:nvSpPr>
        <p:spPr>
          <a:xfrm>
            <a:off x="1143000" y="1676400"/>
            <a:ext cx="7620000" cy="4373563"/>
          </a:xfrm>
        </p:spPr>
        <p:txBody>
          <a:bodyPr/>
          <a:lstStyle/>
          <a:p>
            <a:r>
              <a:rPr lang="en-US" dirty="0" smtClean="0">
                <a:solidFill>
                  <a:prstClr val="black"/>
                </a:solidFill>
                <a:latin typeface="Arial" charset="0"/>
                <a:ea typeface="Arial" charset="0"/>
                <a:cs typeface="Arial" charset="0"/>
              </a:rPr>
              <a:t>L</a:t>
            </a:r>
            <a:r>
              <a:rPr lang="en-US" dirty="0" smtClean="0">
                <a:solidFill>
                  <a:prstClr val="black"/>
                </a:solidFill>
                <a:latin typeface="Arial" charset="0"/>
                <a:ea typeface="Arial" charset="0"/>
                <a:cs typeface="Arial" charset="0"/>
              </a:rPr>
              <a:t>eave </a:t>
            </a:r>
            <a:r>
              <a:rPr lang="en-US" dirty="0">
                <a:solidFill>
                  <a:prstClr val="black"/>
                </a:solidFill>
                <a:latin typeface="Arial" charset="0"/>
                <a:ea typeface="Arial" charset="0"/>
                <a:cs typeface="Arial" charset="0"/>
              </a:rPr>
              <a:t>a residue?</a:t>
            </a:r>
          </a:p>
          <a:p>
            <a:r>
              <a:rPr lang="en-US" dirty="0">
                <a:solidFill>
                  <a:prstClr val="black"/>
                </a:solidFill>
                <a:latin typeface="Arial" charset="0"/>
                <a:ea typeface="Arial" charset="0"/>
                <a:cs typeface="Arial" charset="0"/>
              </a:rPr>
              <a:t>Is it an oxidizer ? </a:t>
            </a:r>
          </a:p>
          <a:p>
            <a:r>
              <a:rPr lang="en-US" dirty="0">
                <a:solidFill>
                  <a:prstClr val="black"/>
                </a:solidFill>
                <a:latin typeface="Arial" charset="0"/>
                <a:ea typeface="Arial" charset="0"/>
                <a:cs typeface="Arial" charset="0"/>
              </a:rPr>
              <a:t>Does it have a smell?</a:t>
            </a:r>
          </a:p>
          <a:p>
            <a:endParaRPr lang="en-US" dirty="0" smtClean="0"/>
          </a:p>
          <a:p>
            <a:endParaRPr lang="en-US" dirty="0"/>
          </a:p>
        </p:txBody>
      </p:sp>
      <p:pic>
        <p:nvPicPr>
          <p:cNvPr id="4" name="Picture 2" descr="mage result for Disinfect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3505200"/>
            <a:ext cx="80010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32" y="557948"/>
            <a:ext cx="1043268" cy="6071452"/>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2782684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Questions…2</a:t>
            </a:r>
            <a:endParaRPr lang="en-US" dirty="0"/>
          </a:p>
        </p:txBody>
      </p:sp>
      <p:sp>
        <p:nvSpPr>
          <p:cNvPr id="3" name="Content Placeholder 2"/>
          <p:cNvSpPr>
            <a:spLocks noGrp="1"/>
          </p:cNvSpPr>
          <p:nvPr>
            <p:ph idx="1"/>
          </p:nvPr>
        </p:nvSpPr>
        <p:spPr>
          <a:xfrm>
            <a:off x="1447800" y="1752601"/>
            <a:ext cx="7239000" cy="4373563"/>
          </a:xfrm>
        </p:spPr>
        <p:txBody>
          <a:bodyPr>
            <a:normAutofit lnSpcReduction="10000"/>
          </a:bodyPr>
          <a:lstStyle/>
          <a:p>
            <a:r>
              <a:rPr lang="en-US" dirty="0" smtClean="0"/>
              <a:t>Are  you using the correct disinfectant for the disinfection task?</a:t>
            </a:r>
          </a:p>
          <a:p>
            <a:r>
              <a:rPr lang="en-US" dirty="0" smtClean="0"/>
              <a:t>How are you monitoring the effectiveness of cleaning?</a:t>
            </a:r>
          </a:p>
          <a:p>
            <a:r>
              <a:rPr lang="en-US" dirty="0" smtClean="0"/>
              <a:t>Which surfaces provide the greatest risk of HAI transmission?</a:t>
            </a:r>
          </a:p>
          <a:p>
            <a:r>
              <a:rPr lang="en-US" dirty="0" smtClean="0"/>
              <a:t>When do use a specific disinfectant:  Terminal vs routine, is there a difference?</a:t>
            </a: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13</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0"/>
            <a:ext cx="7239000" cy="655638"/>
          </a:xfrm>
        </p:spPr>
        <p:txBody>
          <a:bodyPr>
            <a:normAutofit/>
          </a:bodyPr>
          <a:lstStyle/>
          <a:p>
            <a:r>
              <a:rPr lang="en-US" sz="3600" b="1" dirty="0" smtClean="0"/>
              <a:t>How do you choose a disinfectant?</a:t>
            </a:r>
            <a:endParaRPr lang="en-US" sz="3600" b="1" dirty="0"/>
          </a:p>
        </p:txBody>
      </p:sp>
      <p:sp>
        <p:nvSpPr>
          <p:cNvPr id="3" name="Content Placeholder 2"/>
          <p:cNvSpPr>
            <a:spLocks noGrp="1"/>
          </p:cNvSpPr>
          <p:nvPr>
            <p:ph idx="1"/>
          </p:nvPr>
        </p:nvSpPr>
        <p:spPr>
          <a:xfrm>
            <a:off x="1371600" y="1447800"/>
            <a:ext cx="7315200" cy="4678365"/>
          </a:xfrm>
        </p:spPr>
        <p:txBody>
          <a:bodyPr>
            <a:normAutofit/>
          </a:bodyPr>
          <a:lstStyle/>
          <a:p>
            <a:r>
              <a:rPr lang="en-US" sz="3600" b="1" dirty="0"/>
              <a:t>Q</a:t>
            </a:r>
            <a:r>
              <a:rPr lang="en-US" sz="3600" b="1" dirty="0" smtClean="0"/>
              <a:t>uestions to Ask:</a:t>
            </a:r>
          </a:p>
          <a:p>
            <a:pPr marL="0" indent="0">
              <a:buNone/>
            </a:pPr>
            <a:r>
              <a:rPr lang="en-US" dirty="0" smtClean="0"/>
              <a:t>   What are you currently using?</a:t>
            </a:r>
          </a:p>
          <a:p>
            <a:pPr marL="0" indent="0">
              <a:buNone/>
            </a:pPr>
            <a:r>
              <a:rPr lang="en-US" dirty="0" smtClean="0"/>
              <a:t>   What agents, in what areas?</a:t>
            </a:r>
          </a:p>
          <a:p>
            <a:r>
              <a:rPr lang="en-US" dirty="0" smtClean="0"/>
              <a:t>Are the agents compatible with each other and with all surfaces? </a:t>
            </a:r>
          </a:p>
          <a:p>
            <a:r>
              <a:rPr lang="en-US" dirty="0" smtClean="0"/>
              <a:t>What are you disinfecting? Hard and soft surfaces</a:t>
            </a:r>
            <a:r>
              <a:rPr lang="en-US" dirty="0" smtClean="0"/>
              <a:t>?</a:t>
            </a:r>
          </a:p>
          <a:p>
            <a:r>
              <a:rPr lang="en-US" dirty="0" smtClean="0"/>
              <a:t>What interventions are needed?</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14</a:t>
            </a:fld>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85" y="514350"/>
            <a:ext cx="1550670" cy="634365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202" y="838200"/>
            <a:ext cx="7036398" cy="1066800"/>
          </a:xfrm>
        </p:spPr>
        <p:txBody>
          <a:bodyPr>
            <a:normAutofit fontScale="90000"/>
          </a:bodyPr>
          <a:lstStyle/>
          <a:p>
            <a:r>
              <a:rPr lang="en-US" dirty="0" smtClean="0"/>
              <a:t/>
            </a:r>
            <a:br>
              <a:rPr lang="en-US" dirty="0" smtClean="0"/>
            </a:br>
            <a:r>
              <a:rPr lang="en-US" b="1" dirty="0" smtClean="0"/>
              <a:t>Disinfectant Classes:</a:t>
            </a:r>
            <a:endParaRPr lang="en-US" b="1" dirty="0"/>
          </a:p>
        </p:txBody>
      </p:sp>
      <p:sp>
        <p:nvSpPr>
          <p:cNvPr id="3" name="Content Placeholder 2"/>
          <p:cNvSpPr>
            <a:spLocks noGrp="1"/>
          </p:cNvSpPr>
          <p:nvPr>
            <p:ph idx="1"/>
          </p:nvPr>
        </p:nvSpPr>
        <p:spPr>
          <a:xfrm>
            <a:off x="1574202" y="2514602"/>
            <a:ext cx="7112598" cy="3611563"/>
          </a:xfrm>
        </p:spPr>
        <p:txBody>
          <a:bodyPr>
            <a:normAutofit fontScale="92500"/>
          </a:bodyPr>
          <a:lstStyle/>
          <a:p>
            <a:r>
              <a:rPr lang="en-US" b="1" dirty="0" smtClean="0"/>
              <a:t>Low level</a:t>
            </a:r>
            <a:r>
              <a:rPr lang="en-US" dirty="0" smtClean="0"/>
              <a:t>:  Vegetative bacteria, fungi, many viruses</a:t>
            </a:r>
          </a:p>
          <a:p>
            <a:r>
              <a:rPr lang="en-US" b="1" dirty="0" smtClean="0"/>
              <a:t>Intermediate Level</a:t>
            </a:r>
            <a:r>
              <a:rPr lang="en-US" dirty="0" smtClean="0"/>
              <a:t>: TB , Vegetative bacteria, fungi, many viruses, some spore claims.</a:t>
            </a:r>
          </a:p>
          <a:p>
            <a:r>
              <a:rPr lang="en-US" b="1" dirty="0" smtClean="0"/>
              <a:t>High Level</a:t>
            </a:r>
            <a:r>
              <a:rPr lang="en-US" dirty="0" smtClean="0"/>
              <a:t>: Medical device and instrument re-processing, regulated by FDA.</a:t>
            </a:r>
          </a:p>
          <a:p>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15</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87256"/>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912526" y="304801"/>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charset="0"/>
                <a:ea typeface="Arial" charset="0"/>
                <a:cs typeface="Arial" charset="0"/>
              </a:rPr>
              <a:t>Microbiological Disinfectant Hierarchy</a:t>
            </a:r>
          </a:p>
        </p:txBody>
      </p:sp>
      <p:sp>
        <p:nvSpPr>
          <p:cNvPr id="6" name="Slide Number Placeholder 5"/>
          <p:cNvSpPr>
            <a:spLocks noGrp="1"/>
          </p:cNvSpPr>
          <p:nvPr>
            <p:ph type="sldNum" sz="quarter" idx="12"/>
          </p:nvPr>
        </p:nvSpPr>
        <p:spPr/>
        <p:txBody>
          <a:bodyPr/>
          <a:lstStyle/>
          <a:p>
            <a:fld id="{DD831897-4ECF-4D41-800C-BC1713B51490}" type="slidenum">
              <a:rPr lang="en-US" smtClean="0"/>
              <a:pPr/>
              <a:t>16</a:t>
            </a:fld>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11" name="Rectangle 10"/>
          <p:cNvSpPr/>
          <p:nvPr/>
        </p:nvSpPr>
        <p:spPr>
          <a:xfrm>
            <a:off x="6400801" y="180201"/>
            <a:ext cx="2590799" cy="276999"/>
          </a:xfrm>
          <a:prstGeom prst="rect">
            <a:avLst/>
          </a:prstGeom>
        </p:spPr>
        <p:txBody>
          <a:bodyPr wrap="square">
            <a:spAutoFit/>
          </a:bodyPr>
          <a:lstStyle/>
          <a:p>
            <a:r>
              <a:rPr lang="en-US" sz="1200" dirty="0">
                <a:solidFill>
                  <a:schemeClr val="bg1"/>
                </a:solidFill>
                <a:latin typeface="Arial" charset="0"/>
                <a:ea typeface="Arial" charset="0"/>
                <a:cs typeface="Arial" charset="0"/>
              </a:rPr>
              <a:t>marketing@tomimist.com</a:t>
            </a:r>
            <a:endParaRPr lang="en-US" sz="1200" dirty="0">
              <a:solidFill>
                <a:schemeClr val="bg1"/>
              </a:solidFill>
            </a:endParaRPr>
          </a:p>
        </p:txBody>
      </p:sp>
      <p:pic>
        <p:nvPicPr>
          <p:cNvPr id="2" name="Picture 1"/>
          <p:cNvPicPr>
            <a:picLocks noChangeAspect="1"/>
          </p:cNvPicPr>
          <p:nvPr/>
        </p:nvPicPr>
        <p:blipFill>
          <a:blip r:embed="rId5"/>
          <a:stretch>
            <a:fillRect/>
          </a:stretch>
        </p:blipFill>
        <p:spPr>
          <a:xfrm>
            <a:off x="971550" y="1731459"/>
            <a:ext cx="7486650" cy="4567748"/>
          </a:xfrm>
          <a:prstGeom prst="rect">
            <a:avLst/>
          </a:prstGeom>
        </p:spPr>
      </p:pic>
    </p:spTree>
    <p:extLst>
      <p:ext uri="{BB962C8B-B14F-4D97-AF65-F5344CB8AC3E}">
        <p14:creationId xmlns:p14="http://schemas.microsoft.com/office/powerpoint/2010/main" val="22617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1574202" y="1905000"/>
            <a:ext cx="7112598" cy="4221163"/>
          </a:xfrm>
        </p:spPr>
        <p:txBody>
          <a:bodyPr>
            <a:normAutofit fontScale="85000" lnSpcReduction="10000"/>
          </a:bodyPr>
          <a:lstStyle/>
          <a:p>
            <a:r>
              <a:rPr lang="en-US" dirty="0" smtClean="0"/>
              <a:t>Halogens: Bromine, Chlorine, Iodine</a:t>
            </a:r>
          </a:p>
          <a:p>
            <a:r>
              <a:rPr lang="en-US" dirty="0" smtClean="0"/>
              <a:t>Peroxides</a:t>
            </a:r>
          </a:p>
          <a:p>
            <a:r>
              <a:rPr lang="en-US" dirty="0" smtClean="0"/>
              <a:t>Alcohols</a:t>
            </a:r>
          </a:p>
          <a:p>
            <a:r>
              <a:rPr lang="en-US" dirty="0" err="1" smtClean="0"/>
              <a:t>Phenolics</a:t>
            </a:r>
            <a:endParaRPr lang="en-US" dirty="0" smtClean="0"/>
          </a:p>
          <a:p>
            <a:r>
              <a:rPr lang="en-US" dirty="0" smtClean="0"/>
              <a:t>Quaternary Ammonium Compounds</a:t>
            </a:r>
          </a:p>
          <a:p>
            <a:r>
              <a:rPr lang="en-US" dirty="0" smtClean="0"/>
              <a:t>UV</a:t>
            </a:r>
          </a:p>
          <a:p>
            <a:r>
              <a:rPr lang="en-US" dirty="0" smtClean="0"/>
              <a:t>Metals:  Silver, Copper</a:t>
            </a:r>
          </a:p>
          <a:p>
            <a:r>
              <a:rPr lang="en-US" dirty="0" smtClean="0"/>
              <a:t>High level disinfectants:  OPA, glutaraldehyde, Hydrogen peroxide, </a:t>
            </a:r>
            <a:r>
              <a:rPr lang="en-US" dirty="0" err="1" smtClean="0"/>
              <a:t>peracetic</a:t>
            </a:r>
            <a:r>
              <a:rPr lang="en-US" dirty="0" smtClean="0"/>
              <a:t> acid</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87256"/>
            <a:ext cx="1550670" cy="634365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spTree>
    <p:extLst>
      <p:ext uri="{BB962C8B-B14F-4D97-AF65-F5344CB8AC3E}">
        <p14:creationId xmlns:p14="http://schemas.microsoft.com/office/powerpoint/2010/main" val="321519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Sporicidal Disinfectants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1995116"/>
              </p:ext>
            </p:extLst>
          </p:nvPr>
        </p:nvGraphicFramePr>
        <p:xfrm>
          <a:off x="457200" y="2379664"/>
          <a:ext cx="8458201" cy="3735204"/>
        </p:xfrm>
        <a:graphic>
          <a:graphicData uri="http://schemas.openxmlformats.org/drawingml/2006/table">
            <a:tbl>
              <a:tblPr firstRow="1" firstCol="1" lastRow="1" lastCol="1" bandRow="1" bandCol="1">
                <a:tableStyleId>{5C22544A-7EE6-4342-B048-85BDC9FD1C3A}</a:tableStyleId>
              </a:tblPr>
              <a:tblGrid>
                <a:gridCol w="1208264"/>
                <a:gridCol w="1208264"/>
                <a:gridCol w="1208264"/>
                <a:gridCol w="1208264"/>
                <a:gridCol w="1208264"/>
                <a:gridCol w="1208264"/>
                <a:gridCol w="1208617"/>
              </a:tblGrid>
              <a:tr h="476567">
                <a:tc gridSpan="7">
                  <a:txBody>
                    <a:bodyPr/>
                    <a:lstStyle/>
                    <a:p>
                      <a:pPr marL="0" marR="0" algn="ctr">
                        <a:spcBef>
                          <a:spcPts val="0"/>
                        </a:spcBef>
                        <a:spcAft>
                          <a:spcPts val="0"/>
                        </a:spcAft>
                      </a:pPr>
                      <a:r>
                        <a:rPr lang="en-US" sz="800" cap="all" dirty="0">
                          <a:effectLst/>
                        </a:rPr>
                        <a:t>Sporicid</a:t>
                      </a:r>
                      <a:r>
                        <a:rPr lang="en-US" sz="800" cap="all" spc="5" dirty="0">
                          <a:effectLst/>
                        </a:rPr>
                        <a:t>a</a:t>
                      </a:r>
                      <a:r>
                        <a:rPr lang="en-US" sz="800" cap="all" dirty="0">
                          <a:effectLst/>
                        </a:rPr>
                        <a:t>l Disinfec</a:t>
                      </a:r>
                      <a:r>
                        <a:rPr lang="en-US" sz="800" cap="all" spc="5" dirty="0">
                          <a:effectLst/>
                        </a:rPr>
                        <a:t>t</a:t>
                      </a:r>
                      <a:r>
                        <a:rPr lang="en-US" sz="800" cap="all" dirty="0">
                          <a:effectLst/>
                        </a:rPr>
                        <a:t>ant Cleaners</a:t>
                      </a:r>
                      <a:endParaRPr lang="en-US" sz="500" dirty="0">
                        <a:effectLst/>
                      </a:endParaRPr>
                    </a:p>
                    <a:p>
                      <a:pPr marL="0" marR="0" algn="ctr">
                        <a:spcBef>
                          <a:spcPts val="0"/>
                        </a:spcBef>
                        <a:spcAft>
                          <a:spcPts val="0"/>
                        </a:spcAft>
                        <a:tabLst>
                          <a:tab pos="4225290" algn="l"/>
                        </a:tabLst>
                      </a:pPr>
                      <a:r>
                        <a:rPr lang="en-US" sz="800" cap="all" dirty="0">
                          <a:effectLst/>
                        </a:rPr>
                        <a:t>COMPET</a:t>
                      </a:r>
                      <a:r>
                        <a:rPr lang="en-US" sz="800" cap="all" spc="-5" dirty="0">
                          <a:effectLst/>
                        </a:rPr>
                        <a:t>I</a:t>
                      </a:r>
                      <a:r>
                        <a:rPr lang="en-US" sz="800" cap="all" dirty="0">
                          <a:effectLst/>
                        </a:rPr>
                        <a:t>TIVE</a:t>
                      </a:r>
                      <a:r>
                        <a:rPr lang="en-US" sz="800" cap="all" spc="-5" dirty="0">
                          <a:effectLst/>
                        </a:rPr>
                        <a:t> </a:t>
                      </a:r>
                      <a:r>
                        <a:rPr lang="en-US" sz="800" cap="all" dirty="0">
                          <a:effectLst/>
                        </a:rPr>
                        <a:t>ANALYSIS</a:t>
                      </a:r>
                      <a:endParaRPr lang="en-US" sz="500" dirty="0">
                        <a:effectLst/>
                      </a:endParaRPr>
                    </a:p>
                    <a:p>
                      <a:pPr marL="0" marR="0" algn="ctr">
                        <a:spcBef>
                          <a:spcPts val="0"/>
                        </a:spcBef>
                        <a:spcAft>
                          <a:spcPts val="0"/>
                        </a:spcAft>
                      </a:pPr>
                      <a:r>
                        <a:rPr lang="en-US" sz="600" dirty="0">
                          <a:effectLst/>
                        </a:rPr>
                        <a:t>For International Use</a:t>
                      </a:r>
                      <a:endParaRPr lang="en-US" sz="500" dirty="0">
                        <a:effectLst/>
                        <a:latin typeface="Times New Roman"/>
                        <a:ea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548">
                <a:tc>
                  <a:txBody>
                    <a:bodyPr/>
                    <a:lstStyle/>
                    <a:p>
                      <a:pPr marL="0" marR="0" algn="ctr">
                        <a:spcBef>
                          <a:spcPts val="410"/>
                        </a:spcBef>
                        <a:spcAft>
                          <a:spcPts val="0"/>
                        </a:spcAft>
                      </a:pPr>
                      <a:r>
                        <a:rPr lang="en-US" sz="600" cap="all">
                          <a:effectLst/>
                        </a:rPr>
                        <a:t>Spe</a:t>
                      </a:r>
                      <a:r>
                        <a:rPr lang="en-US" sz="600" cap="all" spc="5">
                          <a:effectLst/>
                        </a:rPr>
                        <a:t>c</a:t>
                      </a:r>
                      <a:r>
                        <a:rPr lang="en-US" sz="600" cap="all">
                          <a:effectLst/>
                        </a:rPr>
                        <a:t>if</a:t>
                      </a:r>
                      <a:r>
                        <a:rPr lang="en-US" sz="600" cap="all" spc="-5">
                          <a:effectLst/>
                        </a:rPr>
                        <a:t>i</a:t>
                      </a:r>
                      <a:r>
                        <a:rPr lang="en-US" sz="600" cap="all">
                          <a:effectLst/>
                        </a:rPr>
                        <a:t>cations</a:t>
                      </a:r>
                      <a:endParaRPr lang="en-US" sz="600">
                        <a:effectLst/>
                        <a:latin typeface="Times New Roman"/>
                        <a:ea typeface="Times New Roman"/>
                      </a:endParaRPr>
                    </a:p>
                  </a:txBody>
                  <a:tcPr marL="0" marR="0" marT="0" marB="0" anchor="ctr"/>
                </a:tc>
                <a:tc>
                  <a:txBody>
                    <a:bodyPr/>
                    <a:lstStyle/>
                    <a:p>
                      <a:pPr marL="0" marR="0" algn="ctr">
                        <a:spcBef>
                          <a:spcPts val="410"/>
                        </a:spcBef>
                        <a:spcAft>
                          <a:spcPts val="0"/>
                        </a:spcAft>
                      </a:pPr>
                      <a:r>
                        <a:rPr lang="en-US" sz="600" cap="all">
                          <a:effectLst/>
                        </a:rPr>
                        <a:t>SteraMist™ BIT™</a:t>
                      </a:r>
                      <a:endParaRPr lang="en-US" sz="600">
                        <a:effectLst/>
                        <a:latin typeface="Times New Roman"/>
                        <a:ea typeface="Times New Roman"/>
                      </a:endParaRPr>
                    </a:p>
                  </a:txBody>
                  <a:tcPr marL="0" marR="0" marT="0" marB="0" anchor="ctr"/>
                </a:tc>
                <a:tc>
                  <a:txBody>
                    <a:bodyPr/>
                    <a:lstStyle/>
                    <a:p>
                      <a:pPr marL="0" marR="0" algn="ctr">
                        <a:spcBef>
                          <a:spcPts val="410"/>
                        </a:spcBef>
                        <a:spcAft>
                          <a:spcPts val="0"/>
                        </a:spcAft>
                      </a:pPr>
                      <a:r>
                        <a:rPr lang="en-US" sz="600" cap="all">
                          <a:effectLst/>
                        </a:rPr>
                        <a:t>PERIS</a:t>
                      </a:r>
                      <a:r>
                        <a:rPr lang="en-US" sz="600" cap="all" spc="5">
                          <a:effectLst/>
                        </a:rPr>
                        <a:t>E</a:t>
                      </a:r>
                      <a:r>
                        <a:rPr lang="en-US" sz="600" cap="all">
                          <a:effectLst/>
                        </a:rPr>
                        <a:t>PT</a:t>
                      </a:r>
                      <a:endParaRPr lang="en-US" sz="600">
                        <a:effectLst/>
                        <a:latin typeface="Times New Roman"/>
                        <a:ea typeface="Times New Roman"/>
                      </a:endParaRPr>
                    </a:p>
                  </a:txBody>
                  <a:tcPr marL="0" marR="0" marT="0" marB="0" anchor="ctr"/>
                </a:tc>
                <a:tc>
                  <a:txBody>
                    <a:bodyPr/>
                    <a:lstStyle/>
                    <a:p>
                      <a:pPr marL="466725" marR="467360" algn="ctr">
                        <a:spcBef>
                          <a:spcPts val="410"/>
                        </a:spcBef>
                        <a:spcAft>
                          <a:spcPts val="0"/>
                        </a:spcAft>
                      </a:pPr>
                      <a:r>
                        <a:rPr lang="en-US" sz="600" cap="all">
                          <a:effectLst/>
                        </a:rPr>
                        <a:t>Peri</a:t>
                      </a:r>
                      <a:r>
                        <a:rPr lang="en-US" sz="600" cap="all" spc="-5">
                          <a:effectLst/>
                        </a:rPr>
                        <a:t>d</a:t>
                      </a:r>
                      <a:r>
                        <a:rPr lang="en-US" sz="600" cap="all">
                          <a:effectLst/>
                        </a:rPr>
                        <a:t>ox</a:t>
                      </a:r>
                      <a:endParaRPr lang="en-US" sz="600">
                        <a:effectLst/>
                        <a:latin typeface="Times New Roman"/>
                        <a:ea typeface="Times New Roman"/>
                      </a:endParaRPr>
                    </a:p>
                  </a:txBody>
                  <a:tcPr marL="0" marR="0" marT="0" marB="0" anchor="ctr"/>
                </a:tc>
                <a:tc>
                  <a:txBody>
                    <a:bodyPr/>
                    <a:lstStyle/>
                    <a:p>
                      <a:pPr marL="0" marR="0" algn="ctr">
                        <a:spcBef>
                          <a:spcPts val="410"/>
                        </a:spcBef>
                        <a:spcAft>
                          <a:spcPts val="0"/>
                        </a:spcAft>
                      </a:pPr>
                      <a:r>
                        <a:rPr lang="en-US" sz="600" cap="all">
                          <a:effectLst/>
                        </a:rPr>
                        <a:t>OxyCide (Vigorox)</a:t>
                      </a:r>
                      <a:endParaRPr lang="en-US" sz="600">
                        <a:effectLst/>
                        <a:latin typeface="Times New Roman"/>
                        <a:ea typeface="Times New Roman"/>
                      </a:endParaRPr>
                    </a:p>
                  </a:txBody>
                  <a:tcPr marL="0" marR="0" marT="0" marB="0" anchor="ctr"/>
                </a:tc>
                <a:tc>
                  <a:txBody>
                    <a:bodyPr/>
                    <a:lstStyle/>
                    <a:p>
                      <a:pPr marL="0" marR="0" algn="ctr">
                        <a:spcBef>
                          <a:spcPts val="410"/>
                        </a:spcBef>
                        <a:spcAft>
                          <a:spcPts val="0"/>
                        </a:spcAft>
                      </a:pPr>
                      <a:r>
                        <a:rPr lang="en-US" sz="600" cap="all">
                          <a:effectLst/>
                        </a:rPr>
                        <a:t>Steriplex</a:t>
                      </a:r>
                      <a:endParaRPr lang="en-US" sz="600">
                        <a:effectLst/>
                        <a:latin typeface="Times New Roman"/>
                        <a:ea typeface="Times New Roman"/>
                      </a:endParaRPr>
                    </a:p>
                  </a:txBody>
                  <a:tcPr marL="0" marR="0" marT="0" marB="0" anchor="ctr"/>
                </a:tc>
                <a:tc>
                  <a:txBody>
                    <a:bodyPr/>
                    <a:lstStyle/>
                    <a:p>
                      <a:pPr marL="0" marR="0" algn="ctr">
                        <a:spcBef>
                          <a:spcPts val="410"/>
                        </a:spcBef>
                        <a:spcAft>
                          <a:spcPts val="0"/>
                        </a:spcAft>
                      </a:pPr>
                      <a:r>
                        <a:rPr lang="en-US" sz="600">
                          <a:effectLst/>
                        </a:rPr>
                        <a:t>CLOROX</a:t>
                      </a:r>
                    </a:p>
                    <a:p>
                      <a:pPr marL="0" marR="0" algn="ctr">
                        <a:spcBef>
                          <a:spcPts val="410"/>
                        </a:spcBef>
                        <a:spcAft>
                          <a:spcPts val="0"/>
                        </a:spcAft>
                      </a:pPr>
                      <a:r>
                        <a:rPr lang="en-US" sz="600">
                          <a:effectLst/>
                        </a:rPr>
                        <a:t>(Liquid Chlorine Bleach)</a:t>
                      </a:r>
                      <a:endParaRPr lang="en-US" sz="600">
                        <a:effectLst/>
                        <a:latin typeface="Times New Roman"/>
                        <a:ea typeface="Times New Roman"/>
                      </a:endParaRPr>
                    </a:p>
                  </a:txBody>
                  <a:tcPr marL="0" marR="0" marT="0" marB="0" anchor="ctr"/>
                </a:tc>
              </a:tr>
              <a:tr h="1110320">
                <a:tc>
                  <a:txBody>
                    <a:bodyPr/>
                    <a:lstStyle/>
                    <a:p>
                      <a:pPr marL="0" marR="0" algn="just">
                        <a:spcBef>
                          <a:spcPts val="0"/>
                        </a:spcBef>
                        <a:spcAft>
                          <a:spcPts val="0"/>
                        </a:spcAft>
                      </a:pPr>
                      <a:r>
                        <a:rPr lang="en-US" sz="500">
                          <a:effectLst/>
                        </a:rPr>
                        <a:t> </a:t>
                      </a:r>
                      <a:endParaRPr lang="en-US" sz="600">
                        <a:effectLst/>
                        <a:latin typeface="Times New Roman"/>
                        <a:ea typeface="Times New Roman"/>
                      </a:endParaRPr>
                    </a:p>
                  </a:txBody>
                  <a:tcPr marL="0" marR="0" marT="0" marB="0"/>
                </a:tc>
                <a:tc>
                  <a:txBody>
                    <a:bodyPr/>
                    <a:lstStyle/>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l">
                        <a:lnSpc>
                          <a:spcPts val="500"/>
                        </a:lnSpc>
                        <a:spcBef>
                          <a:spcPts val="30"/>
                        </a:spcBef>
                        <a:spcAft>
                          <a:spcPts val="0"/>
                        </a:spcAft>
                      </a:pPr>
                      <a:r>
                        <a:rPr lang="en-US" sz="500">
                          <a:effectLst/>
                        </a:rPr>
                        <a:t> </a:t>
                      </a:r>
                      <a:endParaRPr lang="en-US" sz="600">
                        <a:effectLst/>
                      </a:endParaRPr>
                    </a:p>
                    <a:p>
                      <a:pPr marL="0" marR="0" algn="ctr">
                        <a:lnSpc>
                          <a:spcPts val="500"/>
                        </a:lnSpc>
                        <a:spcBef>
                          <a:spcPts val="30"/>
                        </a:spcBef>
                        <a:spcAft>
                          <a:spcPts val="0"/>
                        </a:spcAft>
                      </a:pPr>
                      <a:r>
                        <a:rPr lang="en-US" sz="500">
                          <a:effectLst/>
                        </a:rPr>
                        <a:t> </a:t>
                      </a:r>
                      <a:endParaRPr lang="en-US" sz="600">
                        <a:effectLst/>
                        <a:latin typeface="Times New Roman"/>
                        <a:ea typeface="Times New Roman"/>
                      </a:endParaRPr>
                    </a:p>
                  </a:txBody>
                  <a:tcPr marL="0" marR="0" marT="0" marB="0"/>
                </a:tc>
                <a:tc>
                  <a:txBody>
                    <a:bodyPr/>
                    <a:lstStyle/>
                    <a:p>
                      <a:pPr marL="0" marR="0" algn="l">
                        <a:lnSpc>
                          <a:spcPts val="500"/>
                        </a:lnSpc>
                        <a:spcBef>
                          <a:spcPts val="30"/>
                        </a:spcBef>
                        <a:spcAft>
                          <a:spcPts val="0"/>
                        </a:spcAft>
                      </a:pPr>
                      <a:r>
                        <a:rPr lang="en-US" sz="500">
                          <a:effectLst/>
                        </a:rPr>
                        <a:t> </a:t>
                      </a:r>
                      <a:endParaRPr lang="en-US" sz="600">
                        <a:effectLst/>
                      </a:endParaRPr>
                    </a:p>
                    <a:p>
                      <a:pPr marL="287655" marR="0" algn="l">
                        <a:spcBef>
                          <a:spcPts val="0"/>
                        </a:spcBef>
                        <a:spcAft>
                          <a:spcPts val="0"/>
                        </a:spcAft>
                      </a:pPr>
                      <a:r>
                        <a:rPr lang="en-US" sz="500">
                          <a:effectLst/>
                        </a:rPr>
                        <a:t> </a:t>
                      </a:r>
                      <a:endParaRPr lang="en-US" sz="600">
                        <a:effectLst/>
                      </a:endParaRPr>
                    </a:p>
                    <a:p>
                      <a:pPr marL="0" marR="0" algn="l">
                        <a:lnSpc>
                          <a:spcPts val="500"/>
                        </a:lnSpc>
                        <a:spcBef>
                          <a:spcPts val="25"/>
                        </a:spcBef>
                        <a:spcAft>
                          <a:spcPts val="0"/>
                        </a:spcAft>
                      </a:pPr>
                      <a:r>
                        <a:rPr lang="en-US" sz="500">
                          <a:effectLst/>
                        </a:rPr>
                        <a:t> </a:t>
                      </a:r>
                      <a:endParaRPr lang="en-US" sz="600">
                        <a:effectLst/>
                        <a:latin typeface="Times New Roman"/>
                        <a:ea typeface="Times New Roman"/>
                      </a:endParaRPr>
                    </a:p>
                  </a:txBody>
                  <a:tcPr marL="0" marR="0" marT="0" marB="0"/>
                </a:tc>
                <a:tc>
                  <a:txBody>
                    <a:bodyPr/>
                    <a:lstStyle/>
                    <a:p>
                      <a:pPr marL="443865" marR="0" algn="l">
                        <a:spcBef>
                          <a:spcPts val="410"/>
                        </a:spcBef>
                        <a:spcAft>
                          <a:spcPts val="0"/>
                        </a:spcAft>
                      </a:pPr>
                      <a:r>
                        <a:rPr lang="en-US" sz="500" dirty="0">
                          <a:effectLst/>
                        </a:rPr>
                        <a:t/>
                      </a:r>
                      <a:br>
                        <a:rPr lang="en-US" sz="500" dirty="0">
                          <a:effectLst/>
                        </a:rPr>
                      </a:br>
                      <a:endParaRPr lang="en-US" sz="600" dirty="0">
                        <a:effectLst/>
                        <a:latin typeface="Times New Roman"/>
                        <a:ea typeface="Times New Roman"/>
                      </a:endParaRPr>
                    </a:p>
                  </a:txBody>
                  <a:tcPr marL="0" marR="0" marT="0" marB="0"/>
                </a:tc>
                <a:tc>
                  <a:txBody>
                    <a:bodyPr/>
                    <a:lstStyle/>
                    <a:p>
                      <a:pPr marL="0" marR="0" algn="l">
                        <a:lnSpc>
                          <a:spcPts val="600"/>
                        </a:lnSpc>
                        <a:spcBef>
                          <a:spcPts val="15"/>
                        </a:spcBef>
                        <a:spcAft>
                          <a:spcPts val="0"/>
                        </a:spcAft>
                      </a:pPr>
                      <a:r>
                        <a:rPr lang="en-US" sz="500">
                          <a:effectLst/>
                        </a:rPr>
                        <a:t> </a:t>
                      </a:r>
                      <a:endParaRPr lang="en-US" sz="600">
                        <a:effectLst/>
                        <a:latin typeface="Times New Roman"/>
                        <a:ea typeface="Times New Roman"/>
                      </a:endParaRPr>
                    </a:p>
                  </a:txBody>
                  <a:tcPr marL="0" marR="0" marT="0" marB="0"/>
                </a:tc>
                <a:tc>
                  <a:txBody>
                    <a:bodyPr/>
                    <a:lstStyle/>
                    <a:p>
                      <a:pPr marL="0" marR="0" algn="l">
                        <a:lnSpc>
                          <a:spcPts val="1100"/>
                        </a:lnSpc>
                        <a:spcBef>
                          <a:spcPts val="50"/>
                        </a:spcBef>
                        <a:spcAft>
                          <a:spcPts val="0"/>
                        </a:spcAft>
                      </a:pPr>
                      <a:endParaRPr lang="en-US" sz="500">
                        <a:effectLst/>
                      </a:endParaRPr>
                    </a:p>
                    <a:p>
                      <a:pPr marL="298450" marR="0" algn="l">
                        <a:spcBef>
                          <a:spcPts val="0"/>
                        </a:spcBef>
                        <a:spcAft>
                          <a:spcPts val="0"/>
                        </a:spcAft>
                      </a:pPr>
                      <a:r>
                        <a:rPr lang="en-US" sz="500">
                          <a:effectLst/>
                        </a:rPr>
                        <a:t> </a:t>
                      </a:r>
                      <a:endParaRPr lang="en-US" sz="600">
                        <a:effectLst/>
                      </a:endParaRPr>
                    </a:p>
                    <a:p>
                      <a:pPr marL="0" marR="0" algn="l">
                        <a:lnSpc>
                          <a:spcPts val="800"/>
                        </a:lnSpc>
                        <a:spcBef>
                          <a:spcPts val="25"/>
                        </a:spcBef>
                        <a:spcAft>
                          <a:spcPts val="0"/>
                        </a:spcAft>
                      </a:pPr>
                      <a:r>
                        <a:rPr lang="en-US" sz="500">
                          <a:effectLst/>
                        </a:rPr>
                        <a:t> </a:t>
                      </a:r>
                      <a:endParaRPr lang="en-US" sz="600">
                        <a:effectLst/>
                        <a:latin typeface="Times New Roman"/>
                        <a:ea typeface="Times New Roman"/>
                      </a:endParaRPr>
                    </a:p>
                  </a:txBody>
                  <a:tcPr marL="0" marR="0" marT="0" marB="0"/>
                </a:tc>
                <a:tc>
                  <a:txBody>
                    <a:bodyPr/>
                    <a:lstStyle/>
                    <a:p>
                      <a:pPr marL="0" marR="0" algn="l">
                        <a:lnSpc>
                          <a:spcPts val="1100"/>
                        </a:lnSpc>
                        <a:spcBef>
                          <a:spcPts val="50"/>
                        </a:spcBef>
                        <a:spcAft>
                          <a:spcPts val="0"/>
                        </a:spcAft>
                      </a:pPr>
                      <a:endParaRPr lang="en-US" sz="500">
                        <a:effectLst/>
                      </a:endParaRPr>
                    </a:p>
                    <a:p>
                      <a:pPr marL="298450" marR="0" algn="l">
                        <a:spcBef>
                          <a:spcPts val="0"/>
                        </a:spcBef>
                        <a:spcAft>
                          <a:spcPts val="0"/>
                        </a:spcAft>
                      </a:pPr>
                      <a:r>
                        <a:rPr lang="en-US" sz="500">
                          <a:effectLst/>
                        </a:rPr>
                        <a:t> </a:t>
                      </a:r>
                      <a:endParaRPr lang="en-US" sz="600">
                        <a:effectLst/>
                      </a:endParaRPr>
                    </a:p>
                    <a:p>
                      <a:pPr marL="0" marR="0" algn="l">
                        <a:lnSpc>
                          <a:spcPts val="800"/>
                        </a:lnSpc>
                        <a:spcBef>
                          <a:spcPts val="25"/>
                        </a:spcBef>
                        <a:spcAft>
                          <a:spcPts val="0"/>
                        </a:spcAft>
                      </a:pPr>
                      <a:r>
                        <a:rPr lang="en-US" sz="500">
                          <a:effectLst/>
                        </a:rPr>
                        <a:t> </a:t>
                      </a:r>
                      <a:endParaRPr lang="en-US" sz="600">
                        <a:effectLst/>
                        <a:latin typeface="Times New Roman"/>
                        <a:ea typeface="Times New Roman"/>
                      </a:endParaRPr>
                    </a:p>
                  </a:txBody>
                  <a:tcPr marL="0" marR="0" marT="0" marB="0"/>
                </a:tc>
              </a:tr>
              <a:tr h="317234">
                <a:tc>
                  <a:txBody>
                    <a:bodyPr/>
                    <a:lstStyle/>
                    <a:p>
                      <a:pPr marL="60325" marR="0" algn="l">
                        <a:spcBef>
                          <a:spcPts val="415"/>
                        </a:spcBef>
                        <a:spcAft>
                          <a:spcPts val="0"/>
                        </a:spcAft>
                      </a:pPr>
                      <a:r>
                        <a:rPr lang="en-US" sz="600" cap="all">
                          <a:effectLst/>
                        </a:rPr>
                        <a:t>Availab</a:t>
                      </a:r>
                      <a:r>
                        <a:rPr lang="en-US" sz="600" cap="all" spc="5">
                          <a:effectLst/>
                        </a:rPr>
                        <a:t>l</a:t>
                      </a:r>
                      <a:r>
                        <a:rPr lang="en-US" sz="600" cap="all">
                          <a:effectLst/>
                        </a:rPr>
                        <a:t>e</a:t>
                      </a:r>
                      <a:r>
                        <a:rPr lang="en-US" sz="600" cap="all" spc="-40">
                          <a:effectLst/>
                        </a:rPr>
                        <a:t> </a:t>
                      </a:r>
                      <a:r>
                        <a:rPr lang="en-US" sz="600" cap="all">
                          <a:effectLst/>
                        </a:rPr>
                        <a:t>Si</a:t>
                      </a:r>
                      <a:r>
                        <a:rPr lang="en-US" sz="600" cap="all" spc="5">
                          <a:effectLst/>
                        </a:rPr>
                        <a:t>z</a:t>
                      </a:r>
                      <a:r>
                        <a:rPr lang="en-US" sz="600" cap="all">
                          <a:effectLst/>
                        </a:rPr>
                        <a:t>es</a:t>
                      </a:r>
                      <a:endParaRPr lang="en-US" sz="600">
                        <a:effectLst/>
                        <a:latin typeface="Times New Roman"/>
                        <a:ea typeface="Times New Roman"/>
                      </a:endParaRPr>
                    </a:p>
                  </a:txBody>
                  <a:tcPr marL="0" marR="0" marT="0" marB="0" anchor="ctr"/>
                </a:tc>
                <a:tc>
                  <a:txBody>
                    <a:bodyPr/>
                    <a:lstStyle/>
                    <a:p>
                      <a:pPr marL="57150" marR="0" algn="l">
                        <a:lnSpc>
                          <a:spcPts val="1000"/>
                        </a:lnSpc>
                        <a:spcBef>
                          <a:spcPts val="0"/>
                        </a:spcBef>
                        <a:spcAft>
                          <a:spcPts val="0"/>
                        </a:spcAft>
                      </a:pPr>
                      <a:r>
                        <a:rPr lang="en-US" sz="500">
                          <a:effectLst/>
                        </a:rPr>
                        <a:t>1 G</a:t>
                      </a:r>
                      <a:r>
                        <a:rPr lang="en-US" sz="500" spc="5">
                          <a:effectLst/>
                        </a:rPr>
                        <a:t>a</a:t>
                      </a:r>
                      <a:r>
                        <a:rPr lang="en-US" sz="500">
                          <a:effectLst/>
                        </a:rPr>
                        <a:t>llon (4/</a:t>
                      </a:r>
                      <a:r>
                        <a:rPr lang="en-US" sz="500" spc="-5">
                          <a:effectLst/>
                        </a:rPr>
                        <a:t>cas</a:t>
                      </a:r>
                      <a:r>
                        <a:rPr lang="en-US" sz="500">
                          <a:effectLst/>
                        </a:rPr>
                        <a:t>e)</a:t>
                      </a:r>
                      <a:endParaRPr lang="en-US" sz="600">
                        <a:effectLst/>
                        <a:latin typeface="Times New Roman"/>
                        <a:ea typeface="Times New Roman"/>
                      </a:endParaRPr>
                    </a:p>
                  </a:txBody>
                  <a:tcPr marL="0" marR="0" marT="0" marB="0" anchor="ctr"/>
                </a:tc>
                <a:tc>
                  <a:txBody>
                    <a:bodyPr/>
                    <a:lstStyle/>
                    <a:p>
                      <a:pPr marL="114300" marR="0" algn="l">
                        <a:lnSpc>
                          <a:spcPts val="500"/>
                        </a:lnSpc>
                        <a:spcBef>
                          <a:spcPts val="40"/>
                        </a:spcBef>
                        <a:spcAft>
                          <a:spcPts val="0"/>
                        </a:spcAft>
                      </a:pPr>
                      <a:r>
                        <a:rPr lang="en-US" sz="500">
                          <a:effectLst/>
                        </a:rPr>
                        <a:t> </a:t>
                      </a:r>
                      <a:endParaRPr lang="en-US" sz="600">
                        <a:effectLst/>
                      </a:endParaRPr>
                    </a:p>
                    <a:p>
                      <a:pPr marL="114300" marR="0" algn="l">
                        <a:spcBef>
                          <a:spcPts val="0"/>
                        </a:spcBef>
                        <a:spcAft>
                          <a:spcPts val="0"/>
                        </a:spcAft>
                      </a:pPr>
                      <a:r>
                        <a:rPr lang="en-US" sz="500">
                          <a:effectLst/>
                        </a:rPr>
                        <a:t>2L (</a:t>
                      </a:r>
                      <a:r>
                        <a:rPr lang="en-US" sz="500" spc="-5">
                          <a:effectLst/>
                        </a:rPr>
                        <a:t>2</a:t>
                      </a:r>
                      <a:r>
                        <a:rPr lang="en-US" sz="500">
                          <a:effectLst/>
                        </a:rPr>
                        <a:t>/cas</a:t>
                      </a:r>
                      <a:r>
                        <a:rPr lang="en-US" sz="500" spc="5">
                          <a:effectLst/>
                        </a:rPr>
                        <a:t>e</a:t>
                      </a:r>
                      <a:r>
                        <a:rPr lang="en-US" sz="500">
                          <a:effectLst/>
                        </a:rPr>
                        <a:t>)</a:t>
                      </a:r>
                      <a:endParaRPr lang="en-US" sz="600">
                        <a:effectLst/>
                        <a:latin typeface="Times New Roman"/>
                        <a:ea typeface="Times New Roman"/>
                      </a:endParaRPr>
                    </a:p>
                  </a:txBody>
                  <a:tcPr marL="0" marR="0" marT="0" marB="0" anchor="ctr"/>
                </a:tc>
                <a:tc>
                  <a:txBody>
                    <a:bodyPr/>
                    <a:lstStyle/>
                    <a:p>
                      <a:pPr marL="116840" marR="0" algn="l">
                        <a:lnSpc>
                          <a:spcPts val="1000"/>
                        </a:lnSpc>
                        <a:spcBef>
                          <a:spcPts val="0"/>
                        </a:spcBef>
                        <a:spcAft>
                          <a:spcPts val="0"/>
                        </a:spcAft>
                      </a:pPr>
                      <a:r>
                        <a:rPr lang="en-US" sz="500">
                          <a:effectLst/>
                        </a:rPr>
                        <a:t>1 G</a:t>
                      </a:r>
                      <a:r>
                        <a:rPr lang="en-US" sz="500" spc="5">
                          <a:effectLst/>
                        </a:rPr>
                        <a:t>a</a:t>
                      </a:r>
                      <a:r>
                        <a:rPr lang="en-US" sz="500">
                          <a:effectLst/>
                        </a:rPr>
                        <a:t>llon (4/</a:t>
                      </a:r>
                      <a:r>
                        <a:rPr lang="en-US" sz="500" spc="-5">
                          <a:effectLst/>
                        </a:rPr>
                        <a:t>cas</a:t>
                      </a:r>
                      <a:r>
                        <a:rPr lang="en-US" sz="500">
                          <a:effectLst/>
                        </a:rPr>
                        <a:t>e)</a:t>
                      </a:r>
                      <a:endParaRPr lang="en-US" sz="600">
                        <a:effectLst/>
                      </a:endParaRPr>
                    </a:p>
                    <a:p>
                      <a:pPr marL="116840" marR="0" algn="l">
                        <a:lnSpc>
                          <a:spcPts val="1000"/>
                        </a:lnSpc>
                        <a:spcBef>
                          <a:spcPts val="0"/>
                        </a:spcBef>
                        <a:spcAft>
                          <a:spcPts val="0"/>
                        </a:spcAft>
                      </a:pPr>
                      <a:r>
                        <a:rPr lang="en-US" sz="500">
                          <a:effectLst/>
                        </a:rPr>
                        <a:t>1 Quart</a:t>
                      </a:r>
                      <a:r>
                        <a:rPr lang="en-US" sz="500" spc="-5">
                          <a:effectLst/>
                        </a:rPr>
                        <a:t> </a:t>
                      </a:r>
                      <a:r>
                        <a:rPr lang="en-US" sz="500">
                          <a:effectLst/>
                        </a:rPr>
                        <a:t>(6/</a:t>
                      </a:r>
                      <a:r>
                        <a:rPr lang="en-US" sz="500" spc="-5">
                          <a:effectLst/>
                        </a:rPr>
                        <a:t>case</a:t>
                      </a:r>
                      <a:r>
                        <a:rPr lang="en-US" sz="500">
                          <a:effectLst/>
                        </a:rPr>
                        <a:t>)</a:t>
                      </a:r>
                      <a:endParaRPr lang="en-US" sz="600">
                        <a:effectLst/>
                        <a:latin typeface="Times New Roman"/>
                        <a:ea typeface="Times New Roman"/>
                      </a:endParaRPr>
                    </a:p>
                  </a:txBody>
                  <a:tcPr marL="0" marR="0" marT="0" marB="0" anchor="ctr"/>
                </a:tc>
                <a:tc>
                  <a:txBody>
                    <a:bodyPr/>
                    <a:lstStyle/>
                    <a:p>
                      <a:pPr marL="72390" marR="556895" algn="l">
                        <a:lnSpc>
                          <a:spcPts val="1000"/>
                        </a:lnSpc>
                        <a:spcBef>
                          <a:spcPts val="0"/>
                        </a:spcBef>
                        <a:spcAft>
                          <a:spcPts val="0"/>
                        </a:spcAft>
                      </a:pPr>
                      <a:r>
                        <a:rPr lang="en-US" sz="500">
                          <a:effectLst/>
                        </a:rPr>
                        <a:t>96oz</a:t>
                      </a:r>
                      <a:endParaRPr lang="en-US" sz="600">
                        <a:effectLst/>
                      </a:endParaRPr>
                    </a:p>
                    <a:p>
                      <a:pPr marL="72390" marR="331470" algn="l">
                        <a:lnSpc>
                          <a:spcPts val="1000"/>
                        </a:lnSpc>
                        <a:spcBef>
                          <a:spcPts val="0"/>
                        </a:spcBef>
                        <a:spcAft>
                          <a:spcPts val="0"/>
                        </a:spcAft>
                      </a:pPr>
                      <a:r>
                        <a:rPr lang="en-US" sz="500">
                          <a:effectLst/>
                        </a:rPr>
                        <a:t>1/2.5/5 </a:t>
                      </a:r>
                      <a:r>
                        <a:rPr lang="en-US" sz="500" spc="5">
                          <a:effectLst/>
                        </a:rPr>
                        <a:t>G</a:t>
                      </a:r>
                      <a:r>
                        <a:rPr lang="en-US" sz="500">
                          <a:effectLst/>
                        </a:rPr>
                        <a:t>al</a:t>
                      </a:r>
                      <a:r>
                        <a:rPr lang="en-US" sz="500" spc="-5">
                          <a:effectLst/>
                        </a:rPr>
                        <a:t>l</a:t>
                      </a:r>
                      <a:r>
                        <a:rPr lang="en-US" sz="500">
                          <a:effectLst/>
                        </a:rPr>
                        <a:t>on</a:t>
                      </a:r>
                      <a:endParaRPr lang="en-US" sz="600">
                        <a:effectLst/>
                        <a:latin typeface="Times New Roman"/>
                        <a:ea typeface="Times New Roman"/>
                      </a:endParaRPr>
                    </a:p>
                  </a:txBody>
                  <a:tcPr marL="0" marR="0" marT="0" marB="0" anchor="ctr"/>
                </a:tc>
                <a:tc>
                  <a:txBody>
                    <a:bodyPr/>
                    <a:lstStyle/>
                    <a:p>
                      <a:pPr marL="72390" marR="0" algn="l">
                        <a:lnSpc>
                          <a:spcPts val="500"/>
                        </a:lnSpc>
                        <a:spcBef>
                          <a:spcPts val="40"/>
                        </a:spcBef>
                        <a:spcAft>
                          <a:spcPts val="0"/>
                        </a:spcAft>
                      </a:pPr>
                      <a:r>
                        <a:rPr lang="en-US" sz="500">
                          <a:effectLst/>
                        </a:rPr>
                        <a:t> </a:t>
                      </a:r>
                      <a:endParaRPr lang="en-US" sz="600">
                        <a:effectLst/>
                      </a:endParaRPr>
                    </a:p>
                    <a:p>
                      <a:pPr marL="72390" marR="0" algn="l">
                        <a:spcBef>
                          <a:spcPts val="0"/>
                        </a:spcBef>
                        <a:spcAft>
                          <a:spcPts val="0"/>
                        </a:spcAft>
                      </a:pPr>
                      <a:r>
                        <a:rPr lang="en-US" sz="500">
                          <a:effectLst/>
                        </a:rPr>
                        <a:t>1 g</a:t>
                      </a:r>
                      <a:r>
                        <a:rPr lang="en-US" sz="500" spc="5">
                          <a:effectLst/>
                        </a:rPr>
                        <a:t>a</a:t>
                      </a:r>
                      <a:r>
                        <a:rPr lang="en-US" sz="500">
                          <a:effectLst/>
                        </a:rPr>
                        <a:t>llon (2/</a:t>
                      </a:r>
                      <a:r>
                        <a:rPr lang="en-US" sz="500" spc="-5">
                          <a:effectLst/>
                        </a:rPr>
                        <a:t>c</a:t>
                      </a:r>
                      <a:r>
                        <a:rPr lang="en-US" sz="500">
                          <a:effectLst/>
                        </a:rPr>
                        <a:t>ase)</a:t>
                      </a:r>
                      <a:endParaRPr lang="en-US" sz="600">
                        <a:effectLst/>
                        <a:latin typeface="Times New Roman"/>
                        <a:ea typeface="Times New Roman"/>
                      </a:endParaRPr>
                    </a:p>
                  </a:txBody>
                  <a:tcPr marL="0" marR="0" marT="0" marB="0" anchor="ctr"/>
                </a:tc>
                <a:tc>
                  <a:txBody>
                    <a:bodyPr/>
                    <a:lstStyle/>
                    <a:p>
                      <a:pPr marL="72390" marR="556895" algn="l">
                        <a:lnSpc>
                          <a:spcPts val="1000"/>
                        </a:lnSpc>
                        <a:spcBef>
                          <a:spcPts val="0"/>
                        </a:spcBef>
                        <a:spcAft>
                          <a:spcPts val="0"/>
                        </a:spcAft>
                      </a:pPr>
                      <a:r>
                        <a:rPr lang="en-US" sz="500">
                          <a:effectLst/>
                        </a:rPr>
                        <a:t>64oz</a:t>
                      </a:r>
                      <a:endParaRPr lang="en-US" sz="600">
                        <a:effectLst/>
                      </a:endParaRPr>
                    </a:p>
                    <a:p>
                      <a:pPr marL="72390" marR="556895" algn="l">
                        <a:lnSpc>
                          <a:spcPts val="1000"/>
                        </a:lnSpc>
                        <a:spcBef>
                          <a:spcPts val="0"/>
                        </a:spcBef>
                        <a:spcAft>
                          <a:spcPts val="0"/>
                        </a:spcAft>
                      </a:pPr>
                      <a:r>
                        <a:rPr lang="en-US" sz="500">
                          <a:effectLst/>
                        </a:rPr>
                        <a:t>121oz</a:t>
                      </a:r>
                      <a:endParaRPr lang="en-US" sz="600">
                        <a:effectLst/>
                        <a:latin typeface="Times New Roman"/>
                        <a:ea typeface="Times New Roman"/>
                      </a:endParaRPr>
                    </a:p>
                  </a:txBody>
                  <a:tcPr marL="0" marR="0" marT="0" marB="0" anchor="ctr"/>
                </a:tc>
              </a:tr>
              <a:tr h="205224">
                <a:tc>
                  <a:txBody>
                    <a:bodyPr/>
                    <a:lstStyle/>
                    <a:p>
                      <a:pPr marL="60325" marR="0" algn="l">
                        <a:spcBef>
                          <a:spcPts val="0"/>
                        </a:spcBef>
                        <a:spcAft>
                          <a:spcPts val="0"/>
                        </a:spcAft>
                      </a:pPr>
                      <a:r>
                        <a:rPr lang="en-US" sz="600" cap="all">
                          <a:effectLst/>
                        </a:rPr>
                        <a:t>Broad Spectrum</a:t>
                      </a:r>
                      <a:endParaRPr lang="en-US" sz="600">
                        <a:effectLst/>
                        <a:latin typeface="Times New Roman"/>
                        <a:ea typeface="Times New Roman"/>
                      </a:endParaRPr>
                    </a:p>
                  </a:txBody>
                  <a:tcPr marL="0" marR="0" marT="0" marB="0" anchor="ctr"/>
                </a:tc>
                <a:tc>
                  <a:txBody>
                    <a:bodyPr/>
                    <a:lstStyle/>
                    <a:p>
                      <a:pPr marL="57150" marR="0" algn="l">
                        <a:spcBef>
                          <a:spcPts val="0"/>
                        </a:spcBef>
                        <a:spcAft>
                          <a:spcPts val="0"/>
                        </a:spcAft>
                      </a:pPr>
                      <a:r>
                        <a:rPr lang="en-US" sz="500">
                          <a:effectLst/>
                        </a:rPr>
                        <a:t>15 Seconds</a:t>
                      </a:r>
                      <a:endParaRPr lang="en-US" sz="600">
                        <a:effectLst/>
                        <a:latin typeface="Times New Roman"/>
                        <a:ea typeface="Times New Roman"/>
                      </a:endParaRPr>
                    </a:p>
                  </a:txBody>
                  <a:tcPr marL="0" marR="0" marT="0" marB="0" anchor="ctr"/>
                </a:tc>
                <a:tc>
                  <a:txBody>
                    <a:bodyPr/>
                    <a:lstStyle/>
                    <a:p>
                      <a:pPr marL="114300" marR="0" algn="l">
                        <a:spcBef>
                          <a:spcPts val="0"/>
                        </a:spcBef>
                        <a:spcAft>
                          <a:spcPts val="0"/>
                        </a:spcAft>
                      </a:pPr>
                      <a:r>
                        <a:rPr lang="en-US" sz="500">
                          <a:effectLst/>
                        </a:rPr>
                        <a:t>2 Minutes</a:t>
                      </a:r>
                      <a:endParaRPr lang="en-US" sz="600">
                        <a:effectLst/>
                        <a:latin typeface="Times New Roman"/>
                        <a:ea typeface="Times New Roman"/>
                      </a:endParaRPr>
                    </a:p>
                  </a:txBody>
                  <a:tcPr marL="0" marR="0" marT="0" marB="0" anchor="ctr"/>
                </a:tc>
                <a:tc>
                  <a:txBody>
                    <a:bodyPr/>
                    <a:lstStyle/>
                    <a:p>
                      <a:pPr marL="116840" marR="0" algn="l">
                        <a:spcBef>
                          <a:spcPts val="0"/>
                        </a:spcBef>
                        <a:spcAft>
                          <a:spcPts val="0"/>
                        </a:spcAft>
                      </a:pPr>
                      <a:r>
                        <a:rPr lang="en-US" sz="500">
                          <a:effectLst/>
                        </a:rPr>
                        <a:t>2 Minutes</a:t>
                      </a:r>
                      <a:endParaRPr lang="en-US" sz="600">
                        <a:effectLst/>
                        <a:latin typeface="Times New Roman"/>
                        <a:ea typeface="Times New Roman"/>
                      </a:endParaRPr>
                    </a:p>
                  </a:txBody>
                  <a:tcPr marL="0" marR="0" marT="0" marB="0" anchor="ctr"/>
                </a:tc>
                <a:tc>
                  <a:txBody>
                    <a:bodyPr/>
                    <a:lstStyle/>
                    <a:p>
                      <a:pPr marL="72390" marR="0" algn="l">
                        <a:lnSpc>
                          <a:spcPct val="115000"/>
                        </a:lnSpc>
                        <a:spcBef>
                          <a:spcPts val="0"/>
                        </a:spcBef>
                        <a:spcAft>
                          <a:spcPts val="0"/>
                        </a:spcAft>
                      </a:pPr>
                      <a:r>
                        <a:rPr lang="en-US" sz="500">
                          <a:effectLst/>
                        </a:rPr>
                        <a:t>3 Minutes</a:t>
                      </a:r>
                      <a:endParaRPr lang="en-US" sz="600">
                        <a:effectLst/>
                        <a:latin typeface="Times New Roman"/>
                        <a:ea typeface="Times New Roman"/>
                      </a:endParaRPr>
                    </a:p>
                  </a:txBody>
                  <a:tcPr marL="0" marR="0" marT="0" marB="0" anchor="ctr"/>
                </a:tc>
                <a:tc>
                  <a:txBody>
                    <a:bodyPr/>
                    <a:lstStyle/>
                    <a:p>
                      <a:pPr marL="72390" marR="0" algn="l">
                        <a:spcBef>
                          <a:spcPts val="0"/>
                        </a:spcBef>
                        <a:spcAft>
                          <a:spcPts val="0"/>
                        </a:spcAft>
                      </a:pPr>
                      <a:r>
                        <a:rPr lang="en-US" sz="500">
                          <a:effectLst/>
                        </a:rPr>
                        <a:t>5 Minutes</a:t>
                      </a:r>
                      <a:endParaRPr lang="en-US" sz="600">
                        <a:effectLst/>
                        <a:latin typeface="Times New Roman"/>
                        <a:ea typeface="Times New Roman"/>
                      </a:endParaRPr>
                    </a:p>
                  </a:txBody>
                  <a:tcPr marL="0" marR="0" marT="0" marB="0" anchor="ctr"/>
                </a:tc>
                <a:tc>
                  <a:txBody>
                    <a:bodyPr/>
                    <a:lstStyle/>
                    <a:p>
                      <a:pPr marL="72390" marR="0" algn="l">
                        <a:spcBef>
                          <a:spcPts val="0"/>
                        </a:spcBef>
                        <a:spcAft>
                          <a:spcPts val="0"/>
                        </a:spcAft>
                      </a:pPr>
                      <a:r>
                        <a:rPr lang="en-US" sz="500">
                          <a:effectLst/>
                        </a:rPr>
                        <a:t>5 Minutes</a:t>
                      </a:r>
                      <a:endParaRPr lang="en-US" sz="600">
                        <a:effectLst/>
                        <a:latin typeface="Times New Roman"/>
                        <a:ea typeface="Times New Roman"/>
                      </a:endParaRPr>
                    </a:p>
                  </a:txBody>
                  <a:tcPr marL="0" marR="0" marT="0" marB="0" anchor="ctr"/>
                </a:tc>
              </a:tr>
              <a:tr h="327585">
                <a:tc>
                  <a:txBody>
                    <a:bodyPr/>
                    <a:lstStyle/>
                    <a:p>
                      <a:pPr marL="60325" marR="0" algn="l">
                        <a:lnSpc>
                          <a:spcPts val="1000"/>
                        </a:lnSpc>
                        <a:spcBef>
                          <a:spcPts val="0"/>
                        </a:spcBef>
                        <a:spcAft>
                          <a:spcPts val="0"/>
                        </a:spcAft>
                      </a:pPr>
                      <a:r>
                        <a:rPr lang="en-US" sz="600" cap="all">
                          <a:effectLst/>
                        </a:rPr>
                        <a:t>Application Data </a:t>
                      </a:r>
                      <a:endParaRPr lang="en-US" sz="600">
                        <a:effectLst/>
                      </a:endParaRPr>
                    </a:p>
                    <a:p>
                      <a:pPr marL="60325" marR="0" algn="l">
                        <a:lnSpc>
                          <a:spcPts val="1000"/>
                        </a:lnSpc>
                        <a:spcBef>
                          <a:spcPts val="0"/>
                        </a:spcBef>
                        <a:spcAft>
                          <a:spcPts val="0"/>
                        </a:spcAft>
                      </a:pPr>
                      <a:r>
                        <a:rPr lang="en-US" sz="600" cap="all">
                          <a:effectLst/>
                        </a:rPr>
                        <a:t>based on</a:t>
                      </a:r>
                      <a:endParaRPr lang="en-US" sz="600">
                        <a:effectLst/>
                        <a:latin typeface="Times New Roman"/>
                        <a:ea typeface="Times New Roman"/>
                      </a:endParaRPr>
                    </a:p>
                  </a:txBody>
                  <a:tcPr marL="0" marR="0" marT="0" marB="0" anchor="ctr"/>
                </a:tc>
                <a:tc>
                  <a:txBody>
                    <a:bodyPr/>
                    <a:lstStyle/>
                    <a:p>
                      <a:pPr marL="57150" marR="0" algn="l">
                        <a:spcBef>
                          <a:spcPts val="0"/>
                        </a:spcBef>
                        <a:spcAft>
                          <a:spcPts val="0"/>
                        </a:spcAft>
                      </a:pPr>
                      <a:r>
                        <a:rPr lang="en-US" sz="500">
                          <a:effectLst/>
                        </a:rPr>
                        <a:t>Spray</a:t>
                      </a:r>
                      <a:endParaRPr lang="en-US" sz="600">
                        <a:effectLst/>
                      </a:endParaRPr>
                    </a:p>
                    <a:p>
                      <a:pPr marL="57150" marR="0" algn="l">
                        <a:spcBef>
                          <a:spcPts val="0"/>
                        </a:spcBef>
                        <a:spcAft>
                          <a:spcPts val="0"/>
                        </a:spcAft>
                      </a:pPr>
                      <a:r>
                        <a:rPr lang="en-US" sz="500">
                          <a:effectLst/>
                        </a:rPr>
                        <a:t>(Mechanical Cleaning)</a:t>
                      </a:r>
                      <a:endParaRPr lang="en-US" sz="600">
                        <a:effectLst/>
                        <a:latin typeface="Times New Roman"/>
                        <a:ea typeface="Times New Roman"/>
                      </a:endParaRPr>
                    </a:p>
                  </a:txBody>
                  <a:tcPr marL="0" marR="0" marT="0" marB="0" anchor="ctr"/>
                </a:tc>
                <a:tc>
                  <a:txBody>
                    <a:bodyPr/>
                    <a:lstStyle/>
                    <a:p>
                      <a:pPr marL="114300" marR="0" algn="l">
                        <a:spcBef>
                          <a:spcPts val="0"/>
                        </a:spcBef>
                        <a:spcAft>
                          <a:spcPts val="0"/>
                        </a:spcAft>
                      </a:pPr>
                      <a:r>
                        <a:rPr lang="en-US" sz="500">
                          <a:effectLst/>
                        </a:rPr>
                        <a:t>Wipe</a:t>
                      </a:r>
                      <a:endParaRPr lang="en-US" sz="600">
                        <a:effectLst/>
                      </a:endParaRPr>
                    </a:p>
                    <a:p>
                      <a:pPr marL="114300" marR="0" algn="l">
                        <a:spcBef>
                          <a:spcPts val="0"/>
                        </a:spcBef>
                        <a:spcAft>
                          <a:spcPts val="0"/>
                        </a:spcAft>
                      </a:pPr>
                      <a:r>
                        <a:rPr lang="en-US" sz="500">
                          <a:effectLst/>
                        </a:rPr>
                        <a:t>(Manual Cleaning)</a:t>
                      </a:r>
                      <a:endParaRPr lang="en-US" sz="600">
                        <a:effectLst/>
                        <a:latin typeface="Times New Roman"/>
                        <a:ea typeface="Times New Roman"/>
                      </a:endParaRPr>
                    </a:p>
                  </a:txBody>
                  <a:tcPr marL="0" marR="0" marT="0" marB="0" anchor="ctr"/>
                </a:tc>
                <a:tc>
                  <a:txBody>
                    <a:bodyPr/>
                    <a:lstStyle/>
                    <a:p>
                      <a:pPr marL="116840" marR="0" algn="l">
                        <a:spcBef>
                          <a:spcPts val="0"/>
                        </a:spcBef>
                        <a:spcAft>
                          <a:spcPts val="0"/>
                        </a:spcAft>
                      </a:pPr>
                      <a:r>
                        <a:rPr lang="en-US" sz="500">
                          <a:effectLst/>
                        </a:rPr>
                        <a:t>Wipe</a:t>
                      </a:r>
                      <a:endParaRPr lang="en-US" sz="600">
                        <a:effectLst/>
                      </a:endParaRPr>
                    </a:p>
                    <a:p>
                      <a:pPr marL="116840" marR="0" algn="l">
                        <a:spcBef>
                          <a:spcPts val="0"/>
                        </a:spcBef>
                        <a:spcAft>
                          <a:spcPts val="0"/>
                        </a:spcAft>
                      </a:pPr>
                      <a:r>
                        <a:rPr lang="en-US" sz="500">
                          <a:effectLst/>
                        </a:rPr>
                        <a:t>(Manual Cleaning)</a:t>
                      </a:r>
                      <a:endParaRPr lang="en-US" sz="600">
                        <a:effectLst/>
                        <a:latin typeface="Times New Roman"/>
                        <a:ea typeface="Times New Roman"/>
                      </a:endParaRPr>
                    </a:p>
                  </a:txBody>
                  <a:tcPr marL="0" marR="0" marT="0" marB="0" anchor="ctr"/>
                </a:tc>
                <a:tc>
                  <a:txBody>
                    <a:bodyPr/>
                    <a:lstStyle/>
                    <a:p>
                      <a:pPr marL="72390" marR="0" algn="l">
                        <a:spcBef>
                          <a:spcPts val="0"/>
                        </a:spcBef>
                        <a:spcAft>
                          <a:spcPts val="0"/>
                        </a:spcAft>
                      </a:pPr>
                      <a:r>
                        <a:rPr lang="en-US" sz="500">
                          <a:effectLst/>
                        </a:rPr>
                        <a:t>Wipe</a:t>
                      </a:r>
                      <a:endParaRPr lang="en-US" sz="600">
                        <a:effectLst/>
                      </a:endParaRPr>
                    </a:p>
                    <a:p>
                      <a:pPr marL="72390" marR="0" algn="l">
                        <a:spcBef>
                          <a:spcPts val="0"/>
                        </a:spcBef>
                        <a:spcAft>
                          <a:spcPts val="0"/>
                        </a:spcAft>
                      </a:pPr>
                      <a:r>
                        <a:rPr lang="en-US" sz="500">
                          <a:effectLst/>
                        </a:rPr>
                        <a:t>(Manual Cleaning)</a:t>
                      </a:r>
                      <a:endParaRPr lang="en-US" sz="600">
                        <a:effectLst/>
                        <a:latin typeface="Times New Roman"/>
                        <a:ea typeface="Times New Roman"/>
                      </a:endParaRPr>
                    </a:p>
                  </a:txBody>
                  <a:tcPr marL="0" marR="0" marT="0" marB="0" anchor="ctr"/>
                </a:tc>
                <a:tc>
                  <a:txBody>
                    <a:bodyPr/>
                    <a:lstStyle/>
                    <a:p>
                      <a:pPr marL="72390" marR="0" algn="l">
                        <a:spcBef>
                          <a:spcPts val="0"/>
                        </a:spcBef>
                        <a:spcAft>
                          <a:spcPts val="0"/>
                        </a:spcAft>
                      </a:pPr>
                      <a:r>
                        <a:rPr lang="en-US" sz="500">
                          <a:effectLst/>
                        </a:rPr>
                        <a:t>Wipe</a:t>
                      </a:r>
                      <a:endParaRPr lang="en-US" sz="600">
                        <a:effectLst/>
                      </a:endParaRPr>
                    </a:p>
                    <a:p>
                      <a:pPr marL="72390" marR="0" algn="l">
                        <a:spcBef>
                          <a:spcPts val="0"/>
                        </a:spcBef>
                        <a:spcAft>
                          <a:spcPts val="0"/>
                        </a:spcAft>
                      </a:pPr>
                      <a:r>
                        <a:rPr lang="en-US" sz="500">
                          <a:effectLst/>
                        </a:rPr>
                        <a:t>(Manual Cleaning)</a:t>
                      </a:r>
                      <a:endParaRPr lang="en-US" sz="600">
                        <a:effectLst/>
                        <a:latin typeface="Times New Roman"/>
                        <a:ea typeface="Times New Roman"/>
                      </a:endParaRPr>
                    </a:p>
                  </a:txBody>
                  <a:tcPr marL="0" marR="0" marT="0" marB="0" anchor="ctr"/>
                </a:tc>
                <a:tc>
                  <a:txBody>
                    <a:bodyPr/>
                    <a:lstStyle/>
                    <a:p>
                      <a:pPr marL="72390" marR="0" algn="l">
                        <a:spcBef>
                          <a:spcPts val="0"/>
                        </a:spcBef>
                        <a:spcAft>
                          <a:spcPts val="0"/>
                        </a:spcAft>
                      </a:pPr>
                      <a:r>
                        <a:rPr lang="en-US" sz="500">
                          <a:effectLst/>
                        </a:rPr>
                        <a:t>Wipe</a:t>
                      </a:r>
                      <a:endParaRPr lang="en-US" sz="600">
                        <a:effectLst/>
                      </a:endParaRPr>
                    </a:p>
                    <a:p>
                      <a:pPr marL="72390" marR="0" algn="l">
                        <a:spcBef>
                          <a:spcPts val="0"/>
                        </a:spcBef>
                        <a:spcAft>
                          <a:spcPts val="0"/>
                        </a:spcAft>
                      </a:pPr>
                      <a:r>
                        <a:rPr lang="en-US" sz="500">
                          <a:effectLst/>
                        </a:rPr>
                        <a:t>(Manual Cleaning)</a:t>
                      </a:r>
                      <a:endParaRPr lang="en-US" sz="600">
                        <a:effectLst/>
                        <a:latin typeface="Times New Roman"/>
                        <a:ea typeface="Times New Roman"/>
                      </a:endParaRPr>
                    </a:p>
                  </a:txBody>
                  <a:tcPr marL="0" marR="0" marT="0" marB="0" anchor="ctr"/>
                </a:tc>
              </a:tr>
              <a:tr h="674492">
                <a:tc>
                  <a:txBody>
                    <a:bodyPr/>
                    <a:lstStyle/>
                    <a:p>
                      <a:pPr marL="64770" marR="0" algn="just">
                        <a:spcBef>
                          <a:spcPts val="0"/>
                        </a:spcBef>
                        <a:spcAft>
                          <a:spcPts val="0"/>
                        </a:spcAft>
                      </a:pPr>
                      <a:r>
                        <a:rPr lang="en-US" sz="600" cap="all">
                          <a:effectLst/>
                        </a:rPr>
                        <a:t>Product</a:t>
                      </a:r>
                      <a:r>
                        <a:rPr lang="en-US" sz="600" cap="all" spc="-30">
                          <a:effectLst/>
                        </a:rPr>
                        <a:t> </a:t>
                      </a:r>
                      <a:r>
                        <a:rPr lang="en-US" sz="600" cap="all">
                          <a:effectLst/>
                        </a:rPr>
                        <a:t>In</a:t>
                      </a:r>
                      <a:r>
                        <a:rPr lang="en-US" sz="600" cap="all" spc="5">
                          <a:effectLst/>
                        </a:rPr>
                        <a:t>f</a:t>
                      </a:r>
                      <a:r>
                        <a:rPr lang="en-US" sz="600" cap="all">
                          <a:effectLst/>
                        </a:rPr>
                        <a:t>orma</a:t>
                      </a:r>
                      <a:r>
                        <a:rPr lang="en-US" sz="600" cap="all" spc="-5">
                          <a:effectLst/>
                        </a:rPr>
                        <a:t>t</a:t>
                      </a:r>
                      <a:r>
                        <a:rPr lang="en-US" sz="600" cap="all" spc="5">
                          <a:effectLst/>
                        </a:rPr>
                        <a:t>i</a:t>
                      </a:r>
                      <a:r>
                        <a:rPr lang="en-US" sz="600" cap="all">
                          <a:effectLst/>
                        </a:rPr>
                        <a:t>on</a:t>
                      </a:r>
                      <a:endParaRPr lang="en-US" sz="600">
                        <a:effectLst/>
                      </a:endParaRPr>
                    </a:p>
                    <a:p>
                      <a:pPr marL="64770" marR="0" algn="just">
                        <a:lnSpc>
                          <a:spcPts val="1300"/>
                        </a:lnSpc>
                        <a:spcBef>
                          <a:spcPts val="0"/>
                        </a:spcBef>
                        <a:spcAft>
                          <a:spcPts val="0"/>
                        </a:spcAft>
                      </a:pPr>
                      <a:r>
                        <a:rPr lang="en-US" sz="600" cap="all">
                          <a:effectLst/>
                        </a:rPr>
                        <a:t>(conce</a:t>
                      </a:r>
                      <a:r>
                        <a:rPr lang="en-US" sz="600" cap="all" spc="5">
                          <a:effectLst/>
                        </a:rPr>
                        <a:t>n</a:t>
                      </a:r>
                      <a:r>
                        <a:rPr lang="en-US" sz="600" cap="all">
                          <a:effectLst/>
                        </a:rPr>
                        <a:t>trate)</a:t>
                      </a:r>
                      <a:endParaRPr lang="en-US" sz="600">
                        <a:effectLst/>
                        <a:latin typeface="Times New Roman"/>
                        <a:ea typeface="Times New Roman"/>
                      </a:endParaRPr>
                    </a:p>
                  </a:txBody>
                  <a:tcPr marL="0" marR="0" marT="0" marB="0" anchor="ctr"/>
                </a:tc>
                <a:tc>
                  <a:txBody>
                    <a:bodyPr/>
                    <a:lstStyle/>
                    <a:p>
                      <a:pPr marL="57150" marR="79375" algn="l">
                        <a:spcBef>
                          <a:spcPts val="0"/>
                        </a:spcBef>
                        <a:spcAft>
                          <a:spcPts val="0"/>
                        </a:spcAft>
                      </a:pPr>
                      <a:r>
                        <a:rPr lang="en-US" sz="500" spc="-5">
                          <a:effectLst/>
                        </a:rPr>
                        <a:t>Hydrogen Peroxide</a:t>
                      </a:r>
                      <a:endParaRPr lang="en-US" sz="600">
                        <a:effectLst/>
                      </a:endParaRPr>
                    </a:p>
                    <a:p>
                      <a:pPr marL="57150" marR="79375" algn="l">
                        <a:spcBef>
                          <a:spcPts val="0"/>
                        </a:spcBef>
                        <a:spcAft>
                          <a:spcPts val="0"/>
                        </a:spcAft>
                      </a:pPr>
                      <a:r>
                        <a:rPr lang="en-US" sz="500" spc="-5">
                          <a:effectLst/>
                        </a:rPr>
                        <a:t>less than 8%</a:t>
                      </a:r>
                      <a:endParaRPr lang="en-US" sz="600">
                        <a:effectLst/>
                        <a:latin typeface="Times New Roman"/>
                        <a:ea typeface="Times New Roman"/>
                      </a:endParaRPr>
                    </a:p>
                  </a:txBody>
                  <a:tcPr marL="0" marR="0" marT="0" marB="0" anchor="ctr"/>
                </a:tc>
                <a:tc>
                  <a:txBody>
                    <a:bodyPr/>
                    <a:lstStyle/>
                    <a:p>
                      <a:pPr marL="64770" marR="79375" algn="l">
                        <a:spcBef>
                          <a:spcPts val="0"/>
                        </a:spcBef>
                        <a:spcAft>
                          <a:spcPts val="0"/>
                        </a:spcAft>
                      </a:pPr>
                      <a:r>
                        <a:rPr lang="en-US" sz="500" spc="-5">
                          <a:effectLst/>
                        </a:rPr>
                        <a:t>H</a:t>
                      </a:r>
                      <a:r>
                        <a:rPr lang="en-US" sz="500">
                          <a:effectLst/>
                        </a:rPr>
                        <a:t>ydrog</a:t>
                      </a:r>
                      <a:r>
                        <a:rPr lang="en-US" sz="500" spc="5">
                          <a:effectLst/>
                        </a:rPr>
                        <a:t>e</a:t>
                      </a:r>
                      <a:r>
                        <a:rPr lang="en-US" sz="500">
                          <a:effectLst/>
                        </a:rPr>
                        <a:t>n Perox</a:t>
                      </a:r>
                      <a:r>
                        <a:rPr lang="en-US" sz="500" spc="-5">
                          <a:effectLst/>
                        </a:rPr>
                        <a:t>i</a:t>
                      </a:r>
                      <a:r>
                        <a:rPr lang="en-US" sz="500">
                          <a:effectLst/>
                        </a:rPr>
                        <a:t>de 7.3%</a:t>
                      </a:r>
                      <a:endParaRPr lang="en-US" sz="600">
                        <a:effectLst/>
                      </a:endParaRPr>
                    </a:p>
                    <a:p>
                      <a:pPr marL="64770" marR="79375" algn="l">
                        <a:spcBef>
                          <a:spcPts val="0"/>
                        </a:spcBef>
                        <a:spcAft>
                          <a:spcPts val="0"/>
                        </a:spcAft>
                      </a:pPr>
                      <a:r>
                        <a:rPr lang="en-US" sz="500" spc="-5">
                          <a:effectLst/>
                        </a:rPr>
                        <a:t>P</a:t>
                      </a:r>
                      <a:r>
                        <a:rPr lang="en-US" sz="500">
                          <a:effectLst/>
                        </a:rPr>
                        <a:t>eroxyacet</a:t>
                      </a:r>
                      <a:r>
                        <a:rPr lang="en-US" sz="500" spc="-5">
                          <a:effectLst/>
                        </a:rPr>
                        <a:t>i</a:t>
                      </a:r>
                      <a:r>
                        <a:rPr lang="en-US" sz="500">
                          <a:effectLst/>
                        </a:rPr>
                        <a:t>c</a:t>
                      </a:r>
                      <a:r>
                        <a:rPr lang="en-US" sz="500" spc="-5">
                          <a:effectLst/>
                        </a:rPr>
                        <a:t> </a:t>
                      </a:r>
                      <a:r>
                        <a:rPr lang="en-US" sz="500">
                          <a:effectLst/>
                        </a:rPr>
                        <a:t>A</a:t>
                      </a:r>
                      <a:r>
                        <a:rPr lang="en-US" sz="500" spc="5">
                          <a:effectLst/>
                        </a:rPr>
                        <a:t>c</a:t>
                      </a:r>
                      <a:r>
                        <a:rPr lang="en-US" sz="500">
                          <a:effectLst/>
                        </a:rPr>
                        <a:t>id 5.</a:t>
                      </a:r>
                      <a:r>
                        <a:rPr lang="en-US" sz="500" spc="5">
                          <a:effectLst/>
                        </a:rPr>
                        <a:t>9</a:t>
                      </a:r>
                      <a:r>
                        <a:rPr lang="en-US" sz="500">
                          <a:effectLst/>
                        </a:rPr>
                        <a:t>%</a:t>
                      </a:r>
                      <a:endParaRPr lang="en-US" sz="600">
                        <a:effectLst/>
                      </a:endParaRPr>
                    </a:p>
                    <a:p>
                      <a:pPr marL="59690" marR="79375" algn="l">
                        <a:spcBef>
                          <a:spcPts val="0"/>
                        </a:spcBef>
                        <a:spcAft>
                          <a:spcPts val="0"/>
                        </a:spcAft>
                      </a:pPr>
                      <a:r>
                        <a:rPr lang="en-US" sz="500">
                          <a:effectLst/>
                        </a:rPr>
                        <a:t>Sulfuric Acid &lt;1%</a:t>
                      </a:r>
                      <a:endParaRPr lang="en-US" sz="600">
                        <a:effectLst/>
                      </a:endParaRPr>
                    </a:p>
                    <a:p>
                      <a:pPr marL="64770" marR="79375" algn="l">
                        <a:spcBef>
                          <a:spcPts val="0"/>
                        </a:spcBef>
                        <a:spcAft>
                          <a:spcPts val="0"/>
                        </a:spcAft>
                      </a:pPr>
                      <a:r>
                        <a:rPr lang="en-US" sz="500">
                          <a:effectLst/>
                        </a:rPr>
                        <a:t>Other 65.</a:t>
                      </a:r>
                      <a:r>
                        <a:rPr lang="en-US" sz="500" spc="5">
                          <a:effectLst/>
                        </a:rPr>
                        <a:t>3</a:t>
                      </a:r>
                      <a:r>
                        <a:rPr lang="en-US" sz="500">
                          <a:effectLst/>
                        </a:rPr>
                        <a:t>%</a:t>
                      </a:r>
                      <a:endParaRPr lang="en-US" sz="600">
                        <a:effectLst/>
                        <a:latin typeface="Times New Roman"/>
                        <a:ea typeface="Times New Roman"/>
                      </a:endParaRPr>
                    </a:p>
                  </a:txBody>
                  <a:tcPr marL="0" marR="0" marT="0" marB="0" anchor="ctr"/>
                </a:tc>
                <a:tc>
                  <a:txBody>
                    <a:bodyPr/>
                    <a:lstStyle/>
                    <a:p>
                      <a:pPr marL="64770" marR="229870" algn="l">
                        <a:spcBef>
                          <a:spcPts val="0"/>
                        </a:spcBef>
                        <a:spcAft>
                          <a:spcPts val="0"/>
                        </a:spcAft>
                      </a:pPr>
                      <a:r>
                        <a:rPr lang="en-US" sz="500" spc="-5">
                          <a:effectLst/>
                        </a:rPr>
                        <a:t>H</a:t>
                      </a:r>
                      <a:r>
                        <a:rPr lang="en-US" sz="500">
                          <a:effectLst/>
                        </a:rPr>
                        <a:t>ydrog</a:t>
                      </a:r>
                      <a:r>
                        <a:rPr lang="en-US" sz="500" spc="5">
                          <a:effectLst/>
                        </a:rPr>
                        <a:t>e</a:t>
                      </a:r>
                      <a:r>
                        <a:rPr lang="en-US" sz="500">
                          <a:effectLst/>
                        </a:rPr>
                        <a:t>n </a:t>
                      </a:r>
                      <a:r>
                        <a:rPr lang="en-US" sz="500" spc="-5">
                          <a:effectLst/>
                        </a:rPr>
                        <a:t>P</a:t>
                      </a:r>
                      <a:r>
                        <a:rPr lang="en-US" sz="500">
                          <a:effectLst/>
                        </a:rPr>
                        <a:t>erox</a:t>
                      </a:r>
                      <a:r>
                        <a:rPr lang="en-US" sz="500" spc="-5">
                          <a:effectLst/>
                        </a:rPr>
                        <a:t>i</a:t>
                      </a:r>
                      <a:r>
                        <a:rPr lang="en-US" sz="500">
                          <a:effectLst/>
                        </a:rPr>
                        <a:t>de 24%</a:t>
                      </a:r>
                      <a:endParaRPr lang="en-US" sz="600">
                        <a:effectLst/>
                      </a:endParaRPr>
                    </a:p>
                    <a:p>
                      <a:pPr marL="64770" marR="229870" algn="l">
                        <a:spcBef>
                          <a:spcPts val="0"/>
                        </a:spcBef>
                        <a:spcAft>
                          <a:spcPts val="0"/>
                        </a:spcAft>
                      </a:pPr>
                      <a:r>
                        <a:rPr lang="en-US" sz="500" spc="-5">
                          <a:effectLst/>
                        </a:rPr>
                        <a:t>P</a:t>
                      </a:r>
                      <a:r>
                        <a:rPr lang="en-US" sz="500">
                          <a:effectLst/>
                        </a:rPr>
                        <a:t>eroxyacet</a:t>
                      </a:r>
                      <a:r>
                        <a:rPr lang="en-US" sz="500" spc="-5">
                          <a:effectLst/>
                        </a:rPr>
                        <a:t>i</a:t>
                      </a:r>
                      <a:r>
                        <a:rPr lang="en-US" sz="500">
                          <a:effectLst/>
                        </a:rPr>
                        <a:t>c</a:t>
                      </a:r>
                      <a:r>
                        <a:rPr lang="en-US" sz="500" spc="-5">
                          <a:effectLst/>
                        </a:rPr>
                        <a:t> </a:t>
                      </a:r>
                      <a:r>
                        <a:rPr lang="en-US" sz="500">
                          <a:effectLst/>
                        </a:rPr>
                        <a:t>A</a:t>
                      </a:r>
                      <a:r>
                        <a:rPr lang="en-US" sz="500" spc="5">
                          <a:effectLst/>
                        </a:rPr>
                        <a:t>c</a:t>
                      </a:r>
                      <a:r>
                        <a:rPr lang="en-US" sz="500">
                          <a:effectLst/>
                        </a:rPr>
                        <a:t>id 1.2%</a:t>
                      </a:r>
                      <a:endParaRPr lang="en-US" sz="600">
                        <a:effectLst/>
                      </a:endParaRPr>
                    </a:p>
                    <a:p>
                      <a:pPr marL="64770" marR="229870" algn="l">
                        <a:spcBef>
                          <a:spcPts val="0"/>
                        </a:spcBef>
                        <a:spcAft>
                          <a:spcPts val="0"/>
                        </a:spcAft>
                      </a:pPr>
                      <a:r>
                        <a:rPr lang="en-US" sz="500">
                          <a:effectLst/>
                        </a:rPr>
                        <a:t>O</a:t>
                      </a:r>
                      <a:r>
                        <a:rPr lang="en-US" sz="500" spc="-5">
                          <a:effectLst/>
                        </a:rPr>
                        <a:t>t</a:t>
                      </a:r>
                      <a:r>
                        <a:rPr lang="en-US" sz="500">
                          <a:effectLst/>
                        </a:rPr>
                        <a:t>h</a:t>
                      </a:r>
                      <a:r>
                        <a:rPr lang="en-US" sz="500" spc="5">
                          <a:effectLst/>
                        </a:rPr>
                        <a:t>e</a:t>
                      </a:r>
                      <a:r>
                        <a:rPr lang="en-US" sz="500">
                          <a:effectLst/>
                        </a:rPr>
                        <a:t>r 74.8%</a:t>
                      </a:r>
                      <a:endParaRPr lang="en-US" sz="600">
                        <a:effectLst/>
                        <a:latin typeface="Times New Roman"/>
                        <a:ea typeface="Times New Roman"/>
                      </a:endParaRPr>
                    </a:p>
                  </a:txBody>
                  <a:tcPr marL="0" marR="0" marT="0" marB="0" anchor="ctr"/>
                </a:tc>
                <a:tc>
                  <a:txBody>
                    <a:bodyPr/>
                    <a:lstStyle/>
                    <a:p>
                      <a:pPr marL="64770" marR="93345" algn="l">
                        <a:spcBef>
                          <a:spcPts val="0"/>
                        </a:spcBef>
                        <a:spcAft>
                          <a:spcPts val="0"/>
                        </a:spcAft>
                      </a:pPr>
                      <a:r>
                        <a:rPr lang="en-US" sz="500" spc="-5">
                          <a:effectLst/>
                        </a:rPr>
                        <a:t>H</a:t>
                      </a:r>
                      <a:r>
                        <a:rPr lang="en-US" sz="500">
                          <a:effectLst/>
                        </a:rPr>
                        <a:t>ydrog</a:t>
                      </a:r>
                      <a:r>
                        <a:rPr lang="en-US" sz="500" spc="5">
                          <a:effectLst/>
                        </a:rPr>
                        <a:t>e</a:t>
                      </a:r>
                      <a:r>
                        <a:rPr lang="en-US" sz="500">
                          <a:effectLst/>
                        </a:rPr>
                        <a:t>n Perox</a:t>
                      </a:r>
                      <a:r>
                        <a:rPr lang="en-US" sz="500" spc="-5">
                          <a:effectLst/>
                        </a:rPr>
                        <a:t>i</a:t>
                      </a:r>
                      <a:r>
                        <a:rPr lang="en-US" sz="500">
                          <a:effectLst/>
                        </a:rPr>
                        <a:t>de</a:t>
                      </a:r>
                      <a:r>
                        <a:rPr lang="en-US" sz="500" spc="5">
                          <a:effectLst/>
                        </a:rPr>
                        <a:t> </a:t>
                      </a:r>
                      <a:r>
                        <a:rPr lang="en-US" sz="500">
                          <a:effectLst/>
                        </a:rPr>
                        <a:t>27.5% </a:t>
                      </a:r>
                      <a:r>
                        <a:rPr lang="en-US" sz="500" spc="-5">
                          <a:effectLst/>
                        </a:rPr>
                        <a:t>P</a:t>
                      </a:r>
                      <a:r>
                        <a:rPr lang="en-US" sz="500">
                          <a:effectLst/>
                        </a:rPr>
                        <a:t>eroxyacet</a:t>
                      </a:r>
                      <a:r>
                        <a:rPr lang="en-US" sz="500" spc="-5">
                          <a:effectLst/>
                        </a:rPr>
                        <a:t>i</a:t>
                      </a:r>
                      <a:r>
                        <a:rPr lang="en-US" sz="500">
                          <a:effectLst/>
                        </a:rPr>
                        <a:t>c</a:t>
                      </a:r>
                      <a:r>
                        <a:rPr lang="en-US" sz="500" spc="-5">
                          <a:effectLst/>
                        </a:rPr>
                        <a:t> </a:t>
                      </a:r>
                      <a:r>
                        <a:rPr lang="en-US" sz="500">
                          <a:effectLst/>
                        </a:rPr>
                        <a:t>A</a:t>
                      </a:r>
                      <a:r>
                        <a:rPr lang="en-US" sz="500" spc="5">
                          <a:effectLst/>
                        </a:rPr>
                        <a:t>c</a:t>
                      </a:r>
                      <a:r>
                        <a:rPr lang="en-US" sz="500">
                          <a:effectLst/>
                        </a:rPr>
                        <a:t>id 5.8%</a:t>
                      </a:r>
                      <a:endParaRPr lang="en-US" sz="600">
                        <a:effectLst/>
                      </a:endParaRPr>
                    </a:p>
                    <a:p>
                      <a:pPr marL="64770" marR="93345" algn="l">
                        <a:spcBef>
                          <a:spcPts val="0"/>
                        </a:spcBef>
                        <a:spcAft>
                          <a:spcPts val="0"/>
                        </a:spcAft>
                      </a:pPr>
                      <a:r>
                        <a:rPr lang="en-US" sz="500">
                          <a:effectLst/>
                        </a:rPr>
                        <a:t>Acetic Acid 8.0%</a:t>
                      </a:r>
                      <a:endParaRPr lang="en-US" sz="600">
                        <a:effectLst/>
                      </a:endParaRPr>
                    </a:p>
                    <a:p>
                      <a:pPr marL="64770" marR="93345" algn="l">
                        <a:spcBef>
                          <a:spcPts val="0"/>
                        </a:spcBef>
                        <a:spcAft>
                          <a:spcPts val="0"/>
                        </a:spcAft>
                      </a:pPr>
                      <a:r>
                        <a:rPr lang="en-US" sz="500">
                          <a:effectLst/>
                        </a:rPr>
                        <a:t>O</a:t>
                      </a:r>
                      <a:r>
                        <a:rPr lang="en-US" sz="500" spc="-5">
                          <a:effectLst/>
                        </a:rPr>
                        <a:t>t</a:t>
                      </a:r>
                      <a:r>
                        <a:rPr lang="en-US" sz="500">
                          <a:effectLst/>
                        </a:rPr>
                        <a:t>h</a:t>
                      </a:r>
                      <a:r>
                        <a:rPr lang="en-US" sz="500" spc="5">
                          <a:effectLst/>
                        </a:rPr>
                        <a:t>e</a:t>
                      </a:r>
                      <a:r>
                        <a:rPr lang="en-US" sz="500">
                          <a:effectLst/>
                        </a:rPr>
                        <a:t>r 59.7%</a:t>
                      </a:r>
                      <a:endParaRPr lang="en-US" sz="600">
                        <a:effectLst/>
                        <a:latin typeface="Times New Roman"/>
                        <a:ea typeface="Times New Roman"/>
                      </a:endParaRPr>
                    </a:p>
                  </a:txBody>
                  <a:tcPr marL="0" marR="0" marT="0" marB="0" anchor="ctr"/>
                </a:tc>
                <a:tc>
                  <a:txBody>
                    <a:bodyPr/>
                    <a:lstStyle/>
                    <a:p>
                      <a:pPr marL="64770" marR="347345" algn="l">
                        <a:spcBef>
                          <a:spcPts val="0"/>
                        </a:spcBef>
                        <a:spcAft>
                          <a:spcPts val="0"/>
                        </a:spcAft>
                      </a:pPr>
                      <a:r>
                        <a:rPr lang="en-US" sz="500" spc="-5">
                          <a:effectLst/>
                        </a:rPr>
                        <a:t>P</a:t>
                      </a:r>
                      <a:r>
                        <a:rPr lang="en-US" sz="500">
                          <a:effectLst/>
                        </a:rPr>
                        <a:t>art A</a:t>
                      </a:r>
                      <a:endParaRPr lang="en-US" sz="600">
                        <a:effectLst/>
                      </a:endParaRPr>
                    </a:p>
                    <a:p>
                      <a:pPr marL="64770" marR="347345" algn="l">
                        <a:spcBef>
                          <a:spcPts val="0"/>
                        </a:spcBef>
                        <a:spcAft>
                          <a:spcPts val="0"/>
                        </a:spcAft>
                      </a:pPr>
                      <a:r>
                        <a:rPr lang="en-US" sz="500">
                          <a:effectLst/>
                        </a:rPr>
                        <a:t>Silv</a:t>
                      </a:r>
                      <a:r>
                        <a:rPr lang="en-US" sz="500" spc="5">
                          <a:effectLst/>
                        </a:rPr>
                        <a:t>e</a:t>
                      </a:r>
                      <a:r>
                        <a:rPr lang="en-US" sz="500">
                          <a:effectLst/>
                        </a:rPr>
                        <a:t>r 0.</a:t>
                      </a:r>
                      <a:r>
                        <a:rPr lang="en-US" sz="500" spc="5">
                          <a:effectLst/>
                        </a:rPr>
                        <a:t>0</a:t>
                      </a:r>
                      <a:r>
                        <a:rPr lang="en-US" sz="500">
                          <a:effectLst/>
                        </a:rPr>
                        <a:t>15%</a:t>
                      </a:r>
                      <a:endParaRPr lang="en-US" sz="600">
                        <a:effectLst/>
                      </a:endParaRPr>
                    </a:p>
                    <a:p>
                      <a:pPr marL="64770" marR="347345" algn="l">
                        <a:spcBef>
                          <a:spcPts val="0"/>
                        </a:spcBef>
                        <a:spcAft>
                          <a:spcPts val="0"/>
                        </a:spcAft>
                      </a:pPr>
                      <a:r>
                        <a:rPr lang="en-US" sz="500" spc="-5">
                          <a:effectLst/>
                        </a:rPr>
                        <a:t>P</a:t>
                      </a:r>
                      <a:r>
                        <a:rPr lang="en-US" sz="500">
                          <a:effectLst/>
                        </a:rPr>
                        <a:t>art B</a:t>
                      </a:r>
                      <a:endParaRPr lang="en-US" sz="600">
                        <a:effectLst/>
                      </a:endParaRPr>
                    </a:p>
                    <a:p>
                      <a:pPr marL="64770" marR="70485" algn="l">
                        <a:spcBef>
                          <a:spcPts val="0"/>
                        </a:spcBef>
                        <a:spcAft>
                          <a:spcPts val="0"/>
                        </a:spcAft>
                      </a:pPr>
                      <a:r>
                        <a:rPr lang="en-US" sz="500" spc="-5">
                          <a:effectLst/>
                        </a:rPr>
                        <a:t>H</a:t>
                      </a:r>
                      <a:r>
                        <a:rPr lang="en-US" sz="500">
                          <a:effectLst/>
                        </a:rPr>
                        <a:t>ydrog</a:t>
                      </a:r>
                      <a:r>
                        <a:rPr lang="en-US" sz="500" spc="5">
                          <a:effectLst/>
                        </a:rPr>
                        <a:t>e</a:t>
                      </a:r>
                      <a:r>
                        <a:rPr lang="en-US" sz="500">
                          <a:effectLst/>
                        </a:rPr>
                        <a:t>n Perox</a:t>
                      </a:r>
                      <a:r>
                        <a:rPr lang="en-US" sz="500" spc="-5">
                          <a:effectLst/>
                        </a:rPr>
                        <a:t>i</a:t>
                      </a:r>
                      <a:r>
                        <a:rPr lang="en-US" sz="500">
                          <a:effectLst/>
                        </a:rPr>
                        <a:t>de</a:t>
                      </a:r>
                      <a:r>
                        <a:rPr lang="en-US" sz="500" spc="5">
                          <a:effectLst/>
                        </a:rPr>
                        <a:t> 22</a:t>
                      </a:r>
                      <a:r>
                        <a:rPr lang="en-US" sz="500">
                          <a:effectLst/>
                        </a:rPr>
                        <a:t>%</a:t>
                      </a:r>
                      <a:endParaRPr lang="en-US" sz="600">
                        <a:effectLst/>
                      </a:endParaRPr>
                    </a:p>
                    <a:p>
                      <a:pPr marL="64770" marR="70485" algn="l">
                        <a:spcBef>
                          <a:spcPts val="0"/>
                        </a:spcBef>
                        <a:spcAft>
                          <a:spcPts val="0"/>
                        </a:spcAft>
                      </a:pPr>
                      <a:r>
                        <a:rPr lang="en-US" sz="500" spc="-5">
                          <a:effectLst/>
                        </a:rPr>
                        <a:t>P</a:t>
                      </a:r>
                      <a:r>
                        <a:rPr lang="en-US" sz="500">
                          <a:effectLst/>
                        </a:rPr>
                        <a:t>eroxyacet</a:t>
                      </a:r>
                      <a:r>
                        <a:rPr lang="en-US" sz="500" spc="-5">
                          <a:effectLst/>
                        </a:rPr>
                        <a:t>i</a:t>
                      </a:r>
                      <a:r>
                        <a:rPr lang="en-US" sz="500">
                          <a:effectLst/>
                        </a:rPr>
                        <a:t>c</a:t>
                      </a:r>
                      <a:r>
                        <a:rPr lang="en-US" sz="500" spc="-5">
                          <a:effectLst/>
                        </a:rPr>
                        <a:t> </a:t>
                      </a:r>
                      <a:r>
                        <a:rPr lang="en-US" sz="500">
                          <a:effectLst/>
                        </a:rPr>
                        <a:t>A</a:t>
                      </a:r>
                      <a:r>
                        <a:rPr lang="en-US" sz="500" spc="5">
                          <a:effectLst/>
                        </a:rPr>
                        <a:t>c</a:t>
                      </a:r>
                      <a:r>
                        <a:rPr lang="en-US" sz="500">
                          <a:effectLst/>
                        </a:rPr>
                        <a:t>id 15% O</a:t>
                      </a:r>
                      <a:r>
                        <a:rPr lang="en-US" sz="500" spc="-5">
                          <a:effectLst/>
                        </a:rPr>
                        <a:t>t</a:t>
                      </a:r>
                      <a:r>
                        <a:rPr lang="en-US" sz="500">
                          <a:effectLst/>
                        </a:rPr>
                        <a:t>h</a:t>
                      </a:r>
                      <a:r>
                        <a:rPr lang="en-US" sz="500" spc="5">
                          <a:effectLst/>
                        </a:rPr>
                        <a:t>e</a:t>
                      </a:r>
                      <a:r>
                        <a:rPr lang="en-US" sz="500">
                          <a:effectLst/>
                        </a:rPr>
                        <a:t>r 62.99%</a:t>
                      </a:r>
                      <a:endParaRPr lang="en-US" sz="600">
                        <a:effectLst/>
                        <a:latin typeface="Times New Roman"/>
                        <a:ea typeface="Times New Roman"/>
                      </a:endParaRPr>
                    </a:p>
                  </a:txBody>
                  <a:tcPr marL="0" marR="0" marT="0" marB="0" anchor="ctr"/>
                </a:tc>
                <a:tc>
                  <a:txBody>
                    <a:bodyPr/>
                    <a:lstStyle/>
                    <a:p>
                      <a:pPr marL="64770" marR="70485" algn="l">
                        <a:spcBef>
                          <a:spcPts val="0"/>
                        </a:spcBef>
                        <a:spcAft>
                          <a:spcPts val="0"/>
                        </a:spcAft>
                      </a:pPr>
                      <a:r>
                        <a:rPr lang="en-US" sz="500">
                          <a:effectLst/>
                        </a:rPr>
                        <a:t>Sodium hypochlorite 5.25%</a:t>
                      </a:r>
                      <a:endParaRPr lang="en-US" sz="600">
                        <a:effectLst/>
                        <a:latin typeface="Times New Roman"/>
                        <a:ea typeface="Times New Roman"/>
                      </a:endParaRPr>
                    </a:p>
                  </a:txBody>
                  <a:tcPr marL="0" marR="0" marT="0" marB="0" anchor="ctr"/>
                </a:tc>
              </a:tr>
              <a:tr h="158617">
                <a:tc>
                  <a:txBody>
                    <a:bodyPr/>
                    <a:lstStyle/>
                    <a:p>
                      <a:pPr marL="64770" marR="0" algn="just">
                        <a:lnSpc>
                          <a:spcPts val="1000"/>
                        </a:lnSpc>
                        <a:spcBef>
                          <a:spcPts val="0"/>
                        </a:spcBef>
                        <a:spcAft>
                          <a:spcPts val="0"/>
                        </a:spcAft>
                      </a:pPr>
                      <a:r>
                        <a:rPr lang="en-US" sz="600" cap="all" spc="-5">
                          <a:effectLst/>
                        </a:rPr>
                        <a:t>H</a:t>
                      </a:r>
                      <a:r>
                        <a:rPr lang="en-US" sz="600" cap="all">
                          <a:effectLst/>
                        </a:rPr>
                        <a:t>ealth Haza</a:t>
                      </a:r>
                      <a:r>
                        <a:rPr lang="en-US" sz="600" cap="all" spc="-5">
                          <a:effectLst/>
                        </a:rPr>
                        <a:t>r</a:t>
                      </a:r>
                      <a:r>
                        <a:rPr lang="en-US" sz="600" cap="all">
                          <a:effectLst/>
                        </a:rPr>
                        <a:t>d</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0</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2</a:t>
                      </a:r>
                      <a:endParaRPr lang="en-US" sz="600">
                        <a:effectLst/>
                        <a:latin typeface="Times New Roman"/>
                        <a:ea typeface="Times New Roman"/>
                      </a:endParaRPr>
                    </a:p>
                  </a:txBody>
                  <a:tcPr marL="0" marR="0" marT="0" marB="0"/>
                </a:tc>
                <a:tc>
                  <a:txBody>
                    <a:bodyPr/>
                    <a:lstStyle/>
                    <a:p>
                      <a:pPr marL="57150" marR="682625" algn="l">
                        <a:lnSpc>
                          <a:spcPts val="1000"/>
                        </a:lnSpc>
                        <a:spcBef>
                          <a:spcPts val="0"/>
                        </a:spcBef>
                        <a:spcAft>
                          <a:spcPts val="0"/>
                        </a:spcAft>
                      </a:pPr>
                      <a:r>
                        <a:rPr lang="en-US" sz="500">
                          <a:effectLst/>
                        </a:rPr>
                        <a:t>2</a:t>
                      </a:r>
                      <a:endParaRPr lang="en-US" sz="600">
                        <a:effectLst/>
                        <a:latin typeface="Times New Roman"/>
                        <a:ea typeface="Times New Roman"/>
                      </a:endParaRPr>
                    </a:p>
                  </a:txBody>
                  <a:tcPr marL="0" marR="0" marT="0" marB="0"/>
                </a:tc>
                <a:tc>
                  <a:txBody>
                    <a:bodyPr/>
                    <a:lstStyle/>
                    <a:p>
                      <a:pPr marL="57150" marR="638810" algn="l">
                        <a:lnSpc>
                          <a:spcPts val="1000"/>
                        </a:lnSpc>
                        <a:spcBef>
                          <a:spcPts val="0"/>
                        </a:spcBef>
                        <a:spcAft>
                          <a:spcPts val="0"/>
                        </a:spcAft>
                      </a:pPr>
                      <a:r>
                        <a:rPr lang="en-US" sz="500">
                          <a:effectLst/>
                        </a:rPr>
                        <a:t>1</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2</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2</a:t>
                      </a:r>
                      <a:endParaRPr lang="en-US" sz="600">
                        <a:effectLst/>
                        <a:latin typeface="Times New Roman"/>
                        <a:ea typeface="Times New Roman"/>
                      </a:endParaRPr>
                    </a:p>
                  </a:txBody>
                  <a:tcPr marL="0" marR="0" marT="0" marB="0"/>
                </a:tc>
              </a:tr>
              <a:tr h="158617">
                <a:tc>
                  <a:txBody>
                    <a:bodyPr/>
                    <a:lstStyle/>
                    <a:p>
                      <a:pPr marL="64770" marR="0" algn="just">
                        <a:lnSpc>
                          <a:spcPts val="1000"/>
                        </a:lnSpc>
                        <a:spcBef>
                          <a:spcPts val="0"/>
                        </a:spcBef>
                        <a:spcAft>
                          <a:spcPts val="0"/>
                        </a:spcAft>
                      </a:pPr>
                      <a:r>
                        <a:rPr lang="en-US" sz="600" cap="all">
                          <a:effectLst/>
                        </a:rPr>
                        <a:t>Flammability</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0</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0</a:t>
                      </a:r>
                      <a:endParaRPr lang="en-US" sz="600">
                        <a:effectLst/>
                        <a:latin typeface="Times New Roman"/>
                        <a:ea typeface="Times New Roman"/>
                      </a:endParaRPr>
                    </a:p>
                  </a:txBody>
                  <a:tcPr marL="0" marR="0" marT="0" marB="0"/>
                </a:tc>
                <a:tc>
                  <a:txBody>
                    <a:bodyPr/>
                    <a:lstStyle/>
                    <a:p>
                      <a:pPr marL="57150" marR="682625" algn="l">
                        <a:lnSpc>
                          <a:spcPts val="1000"/>
                        </a:lnSpc>
                        <a:spcBef>
                          <a:spcPts val="0"/>
                        </a:spcBef>
                        <a:spcAft>
                          <a:spcPts val="0"/>
                        </a:spcAft>
                      </a:pPr>
                      <a:r>
                        <a:rPr lang="en-US" sz="500">
                          <a:effectLst/>
                        </a:rPr>
                        <a:t>0</a:t>
                      </a:r>
                      <a:endParaRPr lang="en-US" sz="600">
                        <a:effectLst/>
                        <a:latin typeface="Times New Roman"/>
                        <a:ea typeface="Times New Roman"/>
                      </a:endParaRPr>
                    </a:p>
                  </a:txBody>
                  <a:tcPr marL="0" marR="0" marT="0" marB="0"/>
                </a:tc>
                <a:tc>
                  <a:txBody>
                    <a:bodyPr/>
                    <a:lstStyle/>
                    <a:p>
                      <a:pPr marL="57150" marR="638810" algn="l">
                        <a:lnSpc>
                          <a:spcPts val="1000"/>
                        </a:lnSpc>
                        <a:spcBef>
                          <a:spcPts val="0"/>
                        </a:spcBef>
                        <a:spcAft>
                          <a:spcPts val="0"/>
                        </a:spcAft>
                      </a:pPr>
                      <a:r>
                        <a:rPr lang="en-US" sz="500">
                          <a:effectLst/>
                        </a:rPr>
                        <a:t>0</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a:effectLst/>
                        </a:rPr>
                        <a:t>0</a:t>
                      </a:r>
                      <a:endParaRPr lang="en-US" sz="600">
                        <a:effectLst/>
                        <a:latin typeface="Times New Roman"/>
                        <a:ea typeface="Times New Roman"/>
                      </a:endParaRPr>
                    </a:p>
                  </a:txBody>
                  <a:tcPr marL="0" marR="0" marT="0" marB="0"/>
                </a:tc>
                <a:tc>
                  <a:txBody>
                    <a:bodyPr/>
                    <a:lstStyle/>
                    <a:p>
                      <a:pPr marL="57150" marR="631825" algn="l">
                        <a:lnSpc>
                          <a:spcPts val="1000"/>
                        </a:lnSpc>
                        <a:spcBef>
                          <a:spcPts val="0"/>
                        </a:spcBef>
                        <a:spcAft>
                          <a:spcPts val="0"/>
                        </a:spcAft>
                      </a:pPr>
                      <a:r>
                        <a:rPr lang="en-US" sz="500" dirty="0">
                          <a:effectLst/>
                        </a:rPr>
                        <a:t>0</a:t>
                      </a:r>
                      <a:endParaRPr lang="en-US" sz="600" dirty="0">
                        <a:effectLst/>
                        <a:latin typeface="Times New Roman"/>
                        <a:ea typeface="Times New Roman"/>
                      </a:endParaRPr>
                    </a:p>
                  </a:txBody>
                  <a:tcPr marL="0" marR="0" marT="0" marB="0"/>
                </a:tc>
              </a:tr>
            </a:tbl>
          </a:graphicData>
        </a:graphic>
      </p:graphicFrame>
      <p:pic>
        <p:nvPicPr>
          <p:cNvPr id="30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35642"/>
            <a:ext cx="4762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3200400"/>
            <a:ext cx="577850" cy="90805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273425"/>
            <a:ext cx="793750" cy="8636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l="19698" t="12122" r="19698" b="13774"/>
          <a:stretch>
            <a:fillRect/>
          </a:stretch>
        </p:blipFill>
        <p:spPr bwMode="auto">
          <a:xfrm>
            <a:off x="2090737" y="3352800"/>
            <a:ext cx="661988" cy="8096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273425"/>
            <a:ext cx="47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s://www.clorox.com/assets/Uploads/instagram-featured4.png"/>
          <p:cNvPicPr>
            <a:picLocks noChangeAspect="1" noChangeArrowheads="1"/>
          </p:cNvPicPr>
          <p:nvPr/>
        </p:nvPicPr>
        <p:blipFill>
          <a:blip r:embed="rId8" cstate="print">
            <a:extLst>
              <a:ext uri="{28A0092B-C50C-407E-A947-70E740481C1C}">
                <a14:useLocalDpi xmlns:a14="http://schemas.microsoft.com/office/drawing/2010/main" val="0"/>
              </a:ext>
            </a:extLst>
          </a:blip>
          <a:srcRect r="21667"/>
          <a:stretch>
            <a:fillRect/>
          </a:stretch>
        </p:blipFill>
        <p:spPr bwMode="auto">
          <a:xfrm>
            <a:off x="8032433" y="3273425"/>
            <a:ext cx="457200" cy="87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9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8449919" cy="5367812"/>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spTree>
    <p:extLst>
      <p:ext uri="{BB962C8B-B14F-4D97-AF65-F5344CB8AC3E}">
        <p14:creationId xmlns:p14="http://schemas.microsoft.com/office/powerpoint/2010/main" val="252427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32" y="300773"/>
            <a:ext cx="8229600" cy="1143000"/>
          </a:xfrm>
        </p:spPr>
        <p:txBody>
          <a:bodyPr/>
          <a:lstStyle/>
          <a:p>
            <a:r>
              <a:rPr lang="en-US" dirty="0" smtClean="0"/>
              <a:t>CHOICES</a:t>
            </a:r>
            <a:endParaRPr lang="en-US" dirty="0"/>
          </a:p>
        </p:txBody>
      </p:sp>
      <p:sp>
        <p:nvSpPr>
          <p:cNvPr id="3" name="Content Placeholder 2"/>
          <p:cNvSpPr>
            <a:spLocks noGrp="1"/>
          </p:cNvSpPr>
          <p:nvPr>
            <p:ph idx="1"/>
          </p:nvPr>
        </p:nvSpPr>
        <p:spPr>
          <a:xfrm>
            <a:off x="1524000" y="1143002"/>
            <a:ext cx="7239000" cy="4373563"/>
          </a:xfrm>
        </p:spPr>
        <p:txBody>
          <a:bodyPr>
            <a:normAutofit lnSpcReduction="10000"/>
          </a:bodyPr>
          <a:lstStyle/>
          <a:p>
            <a:pPr marL="0" indent="0">
              <a:buNone/>
            </a:pPr>
            <a:endParaRPr lang="en-US" dirty="0" smtClean="0">
              <a:latin typeface="Arial" charset="0"/>
              <a:ea typeface="Arial" charset="0"/>
              <a:cs typeface="Arial" charset="0"/>
            </a:endParaRPr>
          </a:p>
          <a:p>
            <a:pPr marL="0" indent="0">
              <a:buNone/>
            </a:pPr>
            <a:r>
              <a:rPr lang="en-US" sz="2800" dirty="0" smtClean="0">
                <a:latin typeface="Arial" charset="0"/>
                <a:ea typeface="Arial" charset="0"/>
                <a:cs typeface="Arial" charset="0"/>
              </a:rPr>
              <a:t>“The choice of a disinfectant is a difficult one. The product needs to fit the environment and assure complete disinfection. It has to be compatible with other agents in use, be safe and odor free. It has to protect and disinfect surfaces such as keyboards and monitors and other equipment with no damage. It also has to have rapid turn-around time. "</a:t>
            </a:r>
          </a:p>
          <a:p>
            <a:endParaRPr lang="en-US" dirty="0" smtClean="0">
              <a:latin typeface="Arial" charset="0"/>
              <a:ea typeface="Arial" charset="0"/>
              <a:cs typeface="Arial" charset="0"/>
            </a:endParaRPr>
          </a:p>
          <a:p>
            <a:endParaRPr lang="en-US" dirty="0" smtClean="0">
              <a:latin typeface="Arial" charset="0"/>
              <a:ea typeface="Arial" charset="0"/>
              <a:cs typeface="Arial" charset="0"/>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54" y="514350"/>
            <a:ext cx="1550670" cy="634365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02656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161" y="3932618"/>
            <a:ext cx="1016839" cy="107319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581" y="3932618"/>
            <a:ext cx="1301534" cy="1165900"/>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4" name="TextBox 3"/>
          <p:cNvSpPr txBox="1"/>
          <p:nvPr/>
        </p:nvSpPr>
        <p:spPr>
          <a:xfrm>
            <a:off x="3657601" y="1789610"/>
            <a:ext cx="4267199" cy="369332"/>
          </a:xfrm>
          <a:prstGeom prst="rect">
            <a:avLst/>
          </a:prstGeom>
          <a:noFill/>
        </p:spPr>
        <p:txBody>
          <a:bodyPr wrap="square" rtlCol="0">
            <a:spAutoFit/>
          </a:bodyPr>
          <a:lstStyle/>
          <a:p>
            <a:r>
              <a:rPr lang="en-US" dirty="0" smtClean="0">
                <a:latin typeface="Arial" charset="0"/>
                <a:ea typeface="Arial" charset="0"/>
                <a:cs typeface="Arial" charset="0"/>
              </a:rPr>
              <a:t>  Hydrogen </a:t>
            </a:r>
            <a:r>
              <a:rPr lang="en-US" dirty="0">
                <a:latin typeface="Arial" charset="0"/>
                <a:ea typeface="Arial" charset="0"/>
                <a:cs typeface="Arial" charset="0"/>
              </a:rPr>
              <a:t>Peroxide Technologies</a:t>
            </a:r>
          </a:p>
        </p:txBody>
      </p:sp>
      <p:sp>
        <p:nvSpPr>
          <p:cNvPr id="5" name="TextBox 4"/>
          <p:cNvSpPr txBox="1"/>
          <p:nvPr/>
        </p:nvSpPr>
        <p:spPr>
          <a:xfrm>
            <a:off x="3810000" y="2984134"/>
            <a:ext cx="3733800" cy="369332"/>
          </a:xfrm>
          <a:prstGeom prst="rect">
            <a:avLst/>
          </a:prstGeom>
          <a:noFill/>
        </p:spPr>
        <p:txBody>
          <a:bodyPr wrap="square" rtlCol="0">
            <a:spAutoFit/>
          </a:bodyPr>
          <a:lstStyle/>
          <a:p>
            <a:r>
              <a:rPr lang="en-US" dirty="0">
                <a:latin typeface="Arial" charset="0"/>
                <a:ea typeface="Arial" charset="0"/>
                <a:cs typeface="Arial" charset="0"/>
              </a:rPr>
              <a:t>Sporicidal Disinfectant Cleaners</a:t>
            </a:r>
          </a:p>
        </p:txBody>
      </p:sp>
      <p:sp>
        <p:nvSpPr>
          <p:cNvPr id="10" name="TextBox 9"/>
          <p:cNvSpPr txBox="1"/>
          <p:nvPr/>
        </p:nvSpPr>
        <p:spPr>
          <a:xfrm>
            <a:off x="2202236" y="5408449"/>
            <a:ext cx="1946919" cy="923330"/>
          </a:xfrm>
          <a:prstGeom prst="rect">
            <a:avLst/>
          </a:prstGeom>
          <a:noFill/>
        </p:spPr>
        <p:txBody>
          <a:bodyPr wrap="square" rtlCol="0">
            <a:spAutoFit/>
          </a:bodyPr>
          <a:lstStyle/>
          <a:p>
            <a:r>
              <a:rPr lang="en-US" dirty="0">
                <a:latin typeface="Arial" charset="0"/>
                <a:ea typeface="Arial" charset="0"/>
                <a:cs typeface="Arial" charset="0"/>
              </a:rPr>
              <a:t>Ultraviolet Disinfection Systems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468" y="1479579"/>
            <a:ext cx="1180113" cy="102669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1180" y="2438401"/>
            <a:ext cx="2440221" cy="130309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627" y="5334002"/>
            <a:ext cx="958640" cy="997777"/>
          </a:xfrm>
          <a:prstGeom prst="rect">
            <a:avLst/>
          </a:prstGeom>
        </p:spPr>
      </p:pic>
      <p:sp>
        <p:nvSpPr>
          <p:cNvPr id="15" name="TextBox 14"/>
          <p:cNvSpPr txBox="1"/>
          <p:nvPr/>
        </p:nvSpPr>
        <p:spPr>
          <a:xfrm>
            <a:off x="3810000" y="4213924"/>
            <a:ext cx="3810000" cy="369332"/>
          </a:xfrm>
          <a:prstGeom prst="rect">
            <a:avLst/>
          </a:prstGeom>
          <a:noFill/>
        </p:spPr>
        <p:txBody>
          <a:bodyPr wrap="square" rtlCol="0">
            <a:spAutoFit/>
          </a:bodyPr>
          <a:lstStyle/>
          <a:p>
            <a:r>
              <a:rPr lang="en-US" dirty="0">
                <a:latin typeface="Arial" charset="0"/>
                <a:ea typeface="Arial" charset="0"/>
                <a:cs typeface="Arial" charset="0"/>
              </a:rPr>
              <a:t>Germicidal Disinfectant Cleaners</a:t>
            </a:r>
          </a:p>
        </p:txBody>
      </p:sp>
      <p:sp>
        <p:nvSpPr>
          <p:cNvPr id="2" name="Title 1"/>
          <p:cNvSpPr>
            <a:spLocks noGrp="1"/>
          </p:cNvSpPr>
          <p:nvPr>
            <p:ph type="title" idx="4294967295"/>
          </p:nvPr>
        </p:nvSpPr>
        <p:spPr>
          <a:xfrm>
            <a:off x="0" y="514350"/>
            <a:ext cx="8229600" cy="1085850"/>
          </a:xfrm>
        </p:spPr>
        <p:txBody>
          <a:bodyPr>
            <a:normAutofit fontScale="90000"/>
          </a:bodyPr>
          <a:lstStyle/>
          <a:p>
            <a:r>
              <a:rPr lang="en-US" dirty="0" smtClean="0"/>
              <a:t>Many combinations  leads to confusion….</a:t>
            </a:r>
            <a:endParaRPr lang="en-US" dirty="0"/>
          </a:p>
        </p:txBody>
      </p:sp>
      <p:pic>
        <p:nvPicPr>
          <p:cNvPr id="17" name="Picture 2" descr="mage result for green question mar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flipH="1" flipV="1">
            <a:off x="4648200" y="4724399"/>
            <a:ext cx="2971800"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3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831897-4ECF-4D41-800C-BC1713B51490}" type="slidenum">
              <a:rPr lang="en-US" smtClean="0"/>
              <a:pPr/>
              <a:t>21</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 y="609600"/>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
        <p:nvSpPr>
          <p:cNvPr id="7" name="Rectangle 6"/>
          <p:cNvSpPr/>
          <p:nvPr/>
        </p:nvSpPr>
        <p:spPr>
          <a:xfrm>
            <a:off x="2286000" y="2967337"/>
            <a:ext cx="4572000" cy="1200329"/>
          </a:xfrm>
          <a:prstGeom prst="rect">
            <a:avLst/>
          </a:prstGeom>
        </p:spPr>
        <p:txBody>
          <a:bodyPr>
            <a:spAutoFit/>
          </a:bodyPr>
          <a:lstStyle/>
          <a:p>
            <a:pPr algn="ctr"/>
            <a:r>
              <a:rPr lang="en-US" sz="2400" b="1" u="sng" dirty="0" smtClean="0">
                <a:latin typeface="Arial" charset="0"/>
                <a:ea typeface="Arial" charset="0"/>
                <a:cs typeface="Arial" charset="0"/>
              </a:rPr>
              <a:t>Automated Disinfection vs. Manual Cleaning</a:t>
            </a:r>
          </a:p>
          <a:p>
            <a:endParaRPr lang="en-US" sz="2400" b="1" i="1" dirty="0">
              <a:latin typeface="Gotham-Bold" panose="02000804030000020004" pitchFamily="2" charset="0"/>
              <a:ea typeface="Calibri" charset="0"/>
              <a:cs typeface="Calibri" charset="0"/>
            </a:endParaRPr>
          </a:p>
        </p:txBody>
      </p:sp>
    </p:spTree>
    <p:extLst>
      <p:ext uri="{BB962C8B-B14F-4D97-AF65-F5344CB8AC3E}">
        <p14:creationId xmlns:p14="http://schemas.microsoft.com/office/powerpoint/2010/main" val="162680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239000" cy="731838"/>
          </a:xfrm>
        </p:spPr>
        <p:txBody>
          <a:bodyPr>
            <a:normAutofit fontScale="90000"/>
          </a:bodyPr>
          <a:lstStyle/>
          <a:p>
            <a:r>
              <a:rPr lang="en-US" dirty="0" smtClean="0"/>
              <a:t>Manual Methods</a:t>
            </a:r>
            <a:endParaRPr lang="en-US" dirty="0"/>
          </a:p>
        </p:txBody>
      </p:sp>
      <p:sp>
        <p:nvSpPr>
          <p:cNvPr id="3" name="Content Placeholder 2"/>
          <p:cNvSpPr>
            <a:spLocks noGrp="1"/>
          </p:cNvSpPr>
          <p:nvPr>
            <p:ph idx="1"/>
          </p:nvPr>
        </p:nvSpPr>
        <p:spPr>
          <a:xfrm>
            <a:off x="1574202" y="1905000"/>
            <a:ext cx="7112598" cy="4221163"/>
          </a:xfrm>
        </p:spPr>
        <p:txBody>
          <a:bodyPr>
            <a:normAutofit fontScale="92500" lnSpcReduction="10000"/>
          </a:bodyPr>
          <a:lstStyle/>
          <a:p>
            <a:pPr>
              <a:buFont typeface="Wingdings" panose="05000000000000000000" pitchFamily="2" charset="2"/>
              <a:buChar char="v"/>
            </a:pPr>
            <a:r>
              <a:rPr lang="en-US" sz="2800" dirty="0" smtClean="0">
                <a:solidFill>
                  <a:srgbClr val="C00000"/>
                </a:solidFill>
                <a:latin typeface="Arial" charset="0"/>
                <a:ea typeface="Arial" charset="0"/>
                <a:cs typeface="Arial" charset="0"/>
              </a:rPr>
              <a:t>Manual cleaning procedures have been documented to leave behind 30%-60% of surface pathogens. </a:t>
            </a:r>
          </a:p>
          <a:p>
            <a:pPr marL="0" indent="0">
              <a:buNone/>
            </a:pPr>
            <a:r>
              <a:rPr lang="en-US" sz="2800" dirty="0" smtClean="0">
                <a:solidFill>
                  <a:srgbClr val="C00000"/>
                </a:solidFill>
                <a:latin typeface="Arial" charset="0"/>
                <a:ea typeface="Arial" charset="0"/>
                <a:cs typeface="Arial" charset="0"/>
              </a:rPr>
              <a:t>Why?</a:t>
            </a:r>
          </a:p>
          <a:p>
            <a:pPr>
              <a:buFont typeface="Wingdings" panose="05000000000000000000" pitchFamily="2" charset="2"/>
              <a:buChar char="v"/>
            </a:pPr>
            <a:r>
              <a:rPr lang="en-US" sz="2800" dirty="0" smtClean="0">
                <a:latin typeface="Arial" charset="0"/>
                <a:ea typeface="Arial" charset="0"/>
                <a:cs typeface="Arial" charset="0"/>
              </a:rPr>
              <a:t>Does the EVS staff really clean from cleanest to dirtiest?</a:t>
            </a:r>
          </a:p>
          <a:p>
            <a:pPr>
              <a:buFont typeface="Wingdings" panose="05000000000000000000" pitchFamily="2" charset="2"/>
              <a:buChar char="v"/>
            </a:pPr>
            <a:r>
              <a:rPr lang="en-US" sz="2800" dirty="0" smtClean="0">
                <a:latin typeface="Arial" charset="0"/>
                <a:ea typeface="Arial" charset="0"/>
                <a:cs typeface="Arial" charset="0"/>
              </a:rPr>
              <a:t>Do they change their microfiber rags at least three times in patient room?</a:t>
            </a:r>
          </a:p>
          <a:p>
            <a:pPr>
              <a:buFont typeface="Wingdings" panose="05000000000000000000" pitchFamily="2" charset="2"/>
              <a:buChar char="v"/>
            </a:pPr>
            <a:r>
              <a:rPr lang="en-US" sz="2800" dirty="0" smtClean="0">
                <a:latin typeface="Arial" charset="0"/>
                <a:ea typeface="Arial" charset="0"/>
                <a:cs typeface="Arial" charset="0"/>
              </a:rPr>
              <a:t>Are they allowing the disinfectant to be wet for the correct dwell time?</a:t>
            </a:r>
          </a:p>
          <a:p>
            <a:pPr marL="285750" indent="-285750">
              <a:buBlip>
                <a:blip r:embed="rId2"/>
              </a:buBlip>
            </a:pPr>
            <a:endParaRPr lang="en-US" dirty="0" smtClean="0">
              <a:latin typeface="Arial" charset="0"/>
              <a:ea typeface="Arial" charset="0"/>
              <a:cs typeface="Arial" charset="0"/>
            </a:endParaRPr>
          </a:p>
          <a:p>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22</a:t>
            </a:fld>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32" y="307472"/>
            <a:ext cx="8229600" cy="1143000"/>
          </a:xfrm>
        </p:spPr>
        <p:txBody>
          <a:bodyPr/>
          <a:lstStyle/>
          <a:p>
            <a:r>
              <a:rPr lang="en-US" dirty="0" smtClean="0"/>
              <a:t>Manual Methods..</a:t>
            </a:r>
            <a:endParaRPr lang="en-US" dirty="0"/>
          </a:p>
        </p:txBody>
      </p:sp>
      <p:sp>
        <p:nvSpPr>
          <p:cNvPr id="3" name="Content Placeholder 2"/>
          <p:cNvSpPr>
            <a:spLocks noGrp="1"/>
          </p:cNvSpPr>
          <p:nvPr>
            <p:ph idx="1"/>
          </p:nvPr>
        </p:nvSpPr>
        <p:spPr>
          <a:xfrm>
            <a:off x="1855470" y="2286000"/>
            <a:ext cx="6831330" cy="3840163"/>
          </a:xfrm>
        </p:spPr>
        <p:txBody>
          <a:bodyPr/>
          <a:lstStyle/>
          <a:p>
            <a:pPr marL="857250" lvl="1" indent="-457200">
              <a:buFont typeface="Wingdings" panose="05000000000000000000" pitchFamily="2" charset="2"/>
              <a:buChar char="v"/>
            </a:pPr>
            <a:r>
              <a:rPr lang="en-US" sz="3200" dirty="0" smtClean="0">
                <a:latin typeface="Arial" charset="0"/>
                <a:ea typeface="Arial" charset="0"/>
                <a:cs typeface="Arial" charset="0"/>
              </a:rPr>
              <a:t>How is the cleaning efficacy being monitored:  Culture, ATP, Fluorescent markers</a:t>
            </a:r>
            <a:r>
              <a:rPr lang="en-US" dirty="0" smtClean="0">
                <a:latin typeface="Arial" charset="0"/>
                <a:ea typeface="Arial" charset="0"/>
                <a:cs typeface="Arial" charset="0"/>
              </a:rPr>
              <a:t>?</a:t>
            </a:r>
          </a:p>
          <a:p>
            <a:pPr>
              <a:buFont typeface="Wingdings" panose="05000000000000000000" pitchFamily="2" charset="2"/>
              <a:buChar char="v"/>
            </a:pPr>
            <a:r>
              <a:rPr lang="en-US" dirty="0" smtClean="0">
                <a:latin typeface="Arial" charset="0"/>
                <a:ea typeface="Arial" charset="0"/>
                <a:cs typeface="Arial" charset="0"/>
              </a:rPr>
              <a:t>	Are the floors cleaned? </a:t>
            </a:r>
          </a:p>
          <a:p>
            <a:pPr>
              <a:buFont typeface="Wingdings" panose="05000000000000000000" pitchFamily="2" charset="2"/>
              <a:buChar char="v"/>
            </a:pPr>
            <a:r>
              <a:rPr lang="en-US" dirty="0" smtClean="0">
                <a:latin typeface="Arial" charset="0"/>
                <a:ea typeface="Arial" charset="0"/>
                <a:cs typeface="Arial" charset="0"/>
              </a:rPr>
              <a:t>     Are the drawers cleaned?</a:t>
            </a:r>
          </a:p>
          <a:p>
            <a:pPr>
              <a:buFont typeface="Wingdings" panose="05000000000000000000" pitchFamily="2" charset="2"/>
              <a:buChar char="v"/>
            </a:pPr>
            <a:r>
              <a:rPr lang="en-US" dirty="0" smtClean="0">
                <a:latin typeface="Arial" charset="0"/>
                <a:ea typeface="Arial" charset="0"/>
                <a:cs typeface="Arial" charset="0"/>
              </a:rPr>
              <a:t>	Are the curtains removed?</a:t>
            </a:r>
          </a:p>
          <a:p>
            <a:pPr marL="0" indent="0">
              <a:buNone/>
            </a:pPr>
            <a:endParaRPr lang="en-US" dirty="0" smtClean="0">
              <a:latin typeface="Arial" charset="0"/>
              <a:ea typeface="Arial" charset="0"/>
              <a:cs typeface="Arial" charset="0"/>
            </a:endParaRPr>
          </a:p>
          <a:p>
            <a:endParaRPr lang="en-US" dirty="0" smtClean="0">
              <a:latin typeface="Arial" charset="0"/>
              <a:ea typeface="Arial" charset="0"/>
              <a:cs typeface="Arial" charset="0"/>
            </a:endParaRPr>
          </a:p>
          <a:p>
            <a:endParaRPr lang="en-US" dirty="0" smtClean="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DD831897-4ECF-4D41-800C-BC1713B51490}" type="slidenum">
              <a:rPr lang="en-US" smtClean="0"/>
              <a:pPr/>
              <a:t>23</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85800"/>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62680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831897-4ECF-4D41-800C-BC1713B51490}" type="slidenum">
              <a:rPr lang="en-US" smtClean="0"/>
              <a:pPr/>
              <a:t>24</a:t>
            </a:fld>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11" name="Rectangle 10"/>
          <p:cNvSpPr/>
          <p:nvPr/>
        </p:nvSpPr>
        <p:spPr>
          <a:xfrm>
            <a:off x="7543801" y="180201"/>
            <a:ext cx="1919115" cy="276999"/>
          </a:xfrm>
          <a:prstGeom prst="rect">
            <a:avLst/>
          </a:prstGeom>
        </p:spPr>
        <p:txBody>
          <a:bodyPr wrap="none">
            <a:spAutoFit/>
          </a:bodyPr>
          <a:lstStyle/>
          <a:p>
            <a:r>
              <a:rPr lang="en-US" sz="1200" dirty="0">
                <a:solidFill>
                  <a:schemeClr val="bg1"/>
                </a:solidFill>
                <a:latin typeface="Arial" charset="0"/>
                <a:ea typeface="Arial" charset="0"/>
                <a:cs typeface="Arial" charset="0"/>
              </a:rPr>
              <a:t>marketing@tomimist.com</a:t>
            </a:r>
            <a:endParaRPr lang="en-US" sz="1200" dirty="0">
              <a:solidFill>
                <a:schemeClr val="bg1"/>
              </a:solidFill>
            </a:endParaRPr>
          </a:p>
        </p:txBody>
      </p:sp>
      <p:sp>
        <p:nvSpPr>
          <p:cNvPr id="7" name="Title 1"/>
          <p:cNvSpPr txBox="1">
            <a:spLocks/>
          </p:cNvSpPr>
          <p:nvPr/>
        </p:nvSpPr>
        <p:spPr>
          <a:xfrm>
            <a:off x="912526" y="427038"/>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charset="0"/>
                <a:ea typeface="Arial" charset="0"/>
                <a:cs typeface="Arial" charset="0"/>
              </a:rPr>
              <a:t>Environmental Services Cleaning</a:t>
            </a:r>
          </a:p>
          <a:p>
            <a:r>
              <a:rPr lang="en-US" sz="2000" b="1" dirty="0">
                <a:latin typeface="Arial" charset="0"/>
                <a:ea typeface="Arial" charset="0"/>
                <a:cs typeface="Arial" charset="0"/>
              </a:rPr>
              <a:t>High Touch Areas</a:t>
            </a:r>
          </a:p>
          <a:p>
            <a:r>
              <a:rPr lang="en-US" sz="2800" b="1" dirty="0">
                <a:latin typeface="Arial" charset="0"/>
                <a:ea typeface="Arial" charset="0"/>
                <a:cs typeface="Arial" charset="0"/>
              </a:rPr>
              <a:t> </a:t>
            </a:r>
          </a:p>
        </p:txBody>
      </p:sp>
      <p:sp>
        <p:nvSpPr>
          <p:cNvPr id="3" name="Rectangle 2"/>
          <p:cNvSpPr/>
          <p:nvPr/>
        </p:nvSpPr>
        <p:spPr>
          <a:xfrm>
            <a:off x="1143000" y="1600200"/>
            <a:ext cx="7715250" cy="1477328"/>
          </a:xfrm>
          <a:prstGeom prst="rect">
            <a:avLst/>
          </a:prstGeom>
        </p:spPr>
        <p:txBody>
          <a:bodyPr wrap="square">
            <a:spAutoFit/>
          </a:bodyPr>
          <a:lstStyle/>
          <a:p>
            <a:r>
              <a:rPr lang="en-US" dirty="0">
                <a:latin typeface="Arial" charset="0"/>
                <a:ea typeface="Arial" charset="0"/>
                <a:cs typeface="Arial" charset="0"/>
              </a:rPr>
              <a:t>High touch surfaces are those that have frequent contact with hands. High touch surfaces in care areas require more frequent cleaning and disinfection than minimal contact surfaces. Cleaning and disinfection is usually done at least daily and more frequently if the risk of environmental contamination is higher (e.g., intensive care units). </a:t>
            </a:r>
          </a:p>
        </p:txBody>
      </p:sp>
      <p:pic>
        <p:nvPicPr>
          <p:cNvPr id="22530" name="Picture 2" descr="mage result for High Touch Areas hospital clean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1816" y="3200400"/>
            <a:ext cx="5460369" cy="364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59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831897-4ECF-4D41-800C-BC1713B51490}" type="slidenum">
              <a:rPr lang="en-US" smtClean="0"/>
              <a:pPr/>
              <a:t>25</a:t>
            </a:fld>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11" name="Rectangle 10"/>
          <p:cNvSpPr/>
          <p:nvPr/>
        </p:nvSpPr>
        <p:spPr>
          <a:xfrm>
            <a:off x="7543801" y="180201"/>
            <a:ext cx="1919115" cy="276999"/>
          </a:xfrm>
          <a:prstGeom prst="rect">
            <a:avLst/>
          </a:prstGeom>
        </p:spPr>
        <p:txBody>
          <a:bodyPr wrap="none">
            <a:spAutoFit/>
          </a:bodyPr>
          <a:lstStyle/>
          <a:p>
            <a:r>
              <a:rPr lang="en-US" sz="1200" dirty="0">
                <a:solidFill>
                  <a:schemeClr val="bg1"/>
                </a:solidFill>
                <a:latin typeface="Arial" charset="0"/>
                <a:ea typeface="Arial" charset="0"/>
                <a:cs typeface="Arial" charset="0"/>
              </a:rPr>
              <a:t>marketing@tomimist.com</a:t>
            </a:r>
            <a:endParaRPr lang="en-US" sz="1200" dirty="0">
              <a:solidFill>
                <a:schemeClr val="bg1"/>
              </a:solidFill>
            </a:endParaRPr>
          </a:p>
        </p:txBody>
      </p:sp>
      <p:sp>
        <p:nvSpPr>
          <p:cNvPr id="7" name="Title 1"/>
          <p:cNvSpPr txBox="1">
            <a:spLocks/>
          </p:cNvSpPr>
          <p:nvPr/>
        </p:nvSpPr>
        <p:spPr>
          <a:xfrm>
            <a:off x="912526" y="427038"/>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charset="0"/>
                <a:ea typeface="Arial" charset="0"/>
                <a:cs typeface="Arial" charset="0"/>
              </a:rPr>
              <a:t>Environmental Services Cleaning</a:t>
            </a:r>
          </a:p>
          <a:p>
            <a:r>
              <a:rPr lang="en-US" sz="1800" b="1" dirty="0" smtClean="0">
                <a:latin typeface="Arial" charset="0"/>
                <a:ea typeface="Arial" charset="0"/>
                <a:cs typeface="Arial" charset="0"/>
              </a:rPr>
              <a:t>Example of Quality </a:t>
            </a:r>
            <a:r>
              <a:rPr lang="en-US" sz="1800" b="1" dirty="0">
                <a:latin typeface="Arial" charset="0"/>
                <a:ea typeface="Arial" charset="0"/>
                <a:cs typeface="Arial" charset="0"/>
              </a:rPr>
              <a:t>Control Guidelines</a:t>
            </a:r>
          </a:p>
        </p:txBody>
      </p:sp>
      <p:sp>
        <p:nvSpPr>
          <p:cNvPr id="2" name="Rectangle 1"/>
          <p:cNvSpPr/>
          <p:nvPr/>
        </p:nvSpPr>
        <p:spPr>
          <a:xfrm>
            <a:off x="912527" y="1787655"/>
            <a:ext cx="4173824" cy="4247317"/>
          </a:xfrm>
          <a:prstGeom prst="rect">
            <a:avLst/>
          </a:prstGeom>
        </p:spPr>
        <p:txBody>
          <a:bodyPr wrap="square">
            <a:spAutoFit/>
          </a:bodyPr>
          <a:lstStyle/>
          <a:p>
            <a:r>
              <a:rPr lang="en-US" b="1" dirty="0">
                <a:latin typeface="Arial" charset="0"/>
                <a:ea typeface="Arial" charset="0"/>
                <a:cs typeface="Arial" charset="0"/>
              </a:rPr>
              <a:t>UV Gel Testing</a:t>
            </a:r>
          </a:p>
          <a:p>
            <a:endParaRPr lang="en-US" dirty="0">
              <a:latin typeface="Arial" charset="0"/>
              <a:ea typeface="Arial" charset="0"/>
              <a:cs typeface="Arial" charset="0"/>
            </a:endParaRPr>
          </a:p>
          <a:p>
            <a:pPr marL="285750" indent="-285750" defTabSz="914377">
              <a:buBlip>
                <a:blip r:embed="rId5"/>
              </a:buBlip>
            </a:pPr>
            <a:r>
              <a:rPr lang="en-US" dirty="0">
                <a:latin typeface="Arial" charset="0"/>
                <a:ea typeface="Arial" charset="0"/>
                <a:cs typeface="Arial" charset="0"/>
              </a:rPr>
              <a:t>Each employee will have a minimum of one room checked annually.</a:t>
            </a:r>
          </a:p>
          <a:p>
            <a:pPr marL="285750" indent="-285750" defTabSz="914377">
              <a:buBlip>
                <a:blip r:embed="rId5"/>
              </a:buBlip>
            </a:pPr>
            <a:endParaRPr lang="en-US" dirty="0">
              <a:latin typeface="Arial" charset="0"/>
              <a:ea typeface="Arial" charset="0"/>
              <a:cs typeface="Arial" charset="0"/>
            </a:endParaRPr>
          </a:p>
          <a:p>
            <a:pPr marL="285750" indent="-285750" defTabSz="914377">
              <a:buBlip>
                <a:blip r:embed="rId5"/>
              </a:buBlip>
            </a:pPr>
            <a:r>
              <a:rPr lang="en-US" dirty="0">
                <a:latin typeface="Arial" charset="0"/>
                <a:ea typeface="Arial" charset="0"/>
                <a:cs typeface="Arial" charset="0"/>
              </a:rPr>
              <a:t>If success rate on high touch surfaces is not met, retraining/retesting will occur.</a:t>
            </a:r>
          </a:p>
          <a:p>
            <a:pPr marL="285750" indent="-285750" defTabSz="914377">
              <a:buBlip>
                <a:blip r:embed="rId5"/>
              </a:buBlip>
            </a:pPr>
            <a:endParaRPr lang="en-US" dirty="0">
              <a:latin typeface="Arial" charset="0"/>
              <a:ea typeface="Arial" charset="0"/>
              <a:cs typeface="Arial" charset="0"/>
            </a:endParaRPr>
          </a:p>
          <a:p>
            <a:pPr marL="285750" indent="-285750" defTabSz="914377">
              <a:buBlip>
                <a:blip r:embed="rId5"/>
              </a:buBlip>
            </a:pPr>
            <a:r>
              <a:rPr lang="en-US" dirty="0">
                <a:latin typeface="Arial" charset="0"/>
                <a:ea typeface="Arial" charset="0"/>
                <a:cs typeface="Arial" charset="0"/>
              </a:rPr>
              <a:t>There is a process in place to validate room cleaning compliance.</a:t>
            </a:r>
          </a:p>
          <a:p>
            <a:pPr marL="285750" indent="-285750" defTabSz="914377">
              <a:buBlip>
                <a:blip r:embed="rId5"/>
              </a:buBlip>
            </a:pPr>
            <a:endParaRPr lang="en-US" dirty="0">
              <a:latin typeface="Arial" charset="0"/>
              <a:ea typeface="Arial" charset="0"/>
              <a:cs typeface="Arial" charset="0"/>
            </a:endParaRPr>
          </a:p>
          <a:p>
            <a:pPr marL="285750" indent="-285750" defTabSz="914377">
              <a:buBlip>
                <a:blip r:embed="rId5"/>
              </a:buBlip>
            </a:pPr>
            <a:r>
              <a:rPr lang="en-US" dirty="0">
                <a:latin typeface="Arial" charset="0"/>
                <a:ea typeface="Arial" charset="0"/>
                <a:cs typeface="Arial" charset="0"/>
              </a:rPr>
              <a:t>UV testing is completed following a standard procedure.</a:t>
            </a:r>
          </a:p>
          <a:p>
            <a:pPr marL="285750" indent="-285750" defTabSz="914377">
              <a:buBlip>
                <a:blip r:embed="rId5"/>
              </a:buBlip>
            </a:pPr>
            <a:endParaRPr lang="en-US" dirty="0">
              <a:latin typeface="Arial" charset="0"/>
              <a:ea typeface="Arial" charset="0"/>
              <a:cs typeface="Arial" charset="0"/>
            </a:endParaRPr>
          </a:p>
        </p:txBody>
      </p:sp>
      <p:pic>
        <p:nvPicPr>
          <p:cNvPr id="38914" name="Picture 2" descr="mage result for hospital UV Gel Tes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7008" y="2514600"/>
            <a:ext cx="3397919" cy="255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2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9" y="2971800"/>
            <a:ext cx="7162801" cy="2797177"/>
          </a:xfrm>
        </p:spPr>
        <p:txBody>
          <a:bodyPr>
            <a:normAutofit/>
          </a:bodyPr>
          <a:lstStyle/>
          <a:p>
            <a:pPr algn="ctr"/>
            <a:r>
              <a:rPr lang="en-US" dirty="0" smtClean="0"/>
              <a:t>	Fog/ Mist, electrostatic systems, and UV Systems…Known as no touch Technologies</a:t>
            </a:r>
            <a:endParaRPr lang="en-US" dirty="0"/>
          </a:p>
        </p:txBody>
      </p:sp>
      <p:sp>
        <p:nvSpPr>
          <p:cNvPr id="3" name="Text Placeholder 2"/>
          <p:cNvSpPr>
            <a:spLocks noGrp="1"/>
          </p:cNvSpPr>
          <p:nvPr>
            <p:ph type="body" idx="1"/>
          </p:nvPr>
        </p:nvSpPr>
        <p:spPr>
          <a:xfrm>
            <a:off x="1676400" y="990600"/>
            <a:ext cx="6742113" cy="1143000"/>
          </a:xfrm>
        </p:spPr>
        <p:txBody>
          <a:bodyPr>
            <a:normAutofit/>
          </a:bodyPr>
          <a:lstStyle/>
          <a:p>
            <a:pPr algn="ctr"/>
            <a:r>
              <a:rPr lang="en-US" sz="4000" b="1" dirty="0" smtClean="0"/>
              <a:t>Automated Methods</a:t>
            </a:r>
            <a:endParaRPr lang="en-US" sz="4000" b="1"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26</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175932" y="1959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286000"/>
            <a:ext cx="6781800" cy="1314460"/>
          </a:xfrm>
        </p:spPr>
        <p:txBody>
          <a:bodyPr/>
          <a:lstStyle/>
          <a:p>
            <a:r>
              <a:rPr lang="en-US" dirty="0" smtClean="0"/>
              <a:t>Application Modalities</a:t>
            </a:r>
            <a:endParaRPr lang="en-US" dirty="0"/>
          </a:p>
        </p:txBody>
      </p:sp>
      <p:sp>
        <p:nvSpPr>
          <p:cNvPr id="3" name="Subtitle 2"/>
          <p:cNvSpPr>
            <a:spLocks noGrp="1"/>
          </p:cNvSpPr>
          <p:nvPr>
            <p:ph type="subTitle" idx="1"/>
          </p:nvPr>
        </p:nvSpPr>
        <p:spPr/>
        <p:txBody>
          <a:bodyPr/>
          <a:lstStyle/>
          <a:p>
            <a:r>
              <a:rPr lang="en-US" dirty="0" smtClean="0"/>
              <a:t>Vapor-fog vs Electrostatic methods:</a:t>
            </a:r>
          </a:p>
          <a:p>
            <a:r>
              <a:rPr lang="en-US" dirty="0" smtClean="0"/>
              <a:t>Is there a difference?</a:t>
            </a: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27</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808038"/>
          </a:xfrm>
        </p:spPr>
        <p:txBody>
          <a:bodyPr>
            <a:normAutofit fontScale="90000"/>
          </a:bodyPr>
          <a:lstStyle/>
          <a:p>
            <a:r>
              <a:rPr lang="en-US" dirty="0" smtClean="0"/>
              <a:t>Electrostatic methods examples</a:t>
            </a:r>
            <a:endParaRPr lang="en-US" dirty="0"/>
          </a:p>
        </p:txBody>
      </p:sp>
      <p:sp>
        <p:nvSpPr>
          <p:cNvPr id="3" name="Content Placeholder 2"/>
          <p:cNvSpPr>
            <a:spLocks noGrp="1"/>
          </p:cNvSpPr>
          <p:nvPr>
            <p:ph sz="half" idx="1"/>
          </p:nvPr>
        </p:nvSpPr>
        <p:spPr>
          <a:xfrm>
            <a:off x="1219200" y="1981201"/>
            <a:ext cx="2895600" cy="2667000"/>
          </a:xfrm>
        </p:spPr>
        <p:txBody>
          <a:bodyPr>
            <a:normAutofit/>
          </a:bodyPr>
          <a:lstStyle/>
          <a:p>
            <a:pPr fontAlgn="t"/>
            <a:r>
              <a:rPr lang="en-US" sz="2400" b="1" dirty="0" err="1" smtClean="0"/>
              <a:t>Biomist</a:t>
            </a:r>
            <a:endParaRPr lang="en-US" sz="2400" b="1" dirty="0" smtClean="0"/>
          </a:p>
          <a:p>
            <a:pPr fontAlgn="t"/>
            <a:r>
              <a:rPr lang="cs-CZ" sz="2400" b="1" dirty="0" smtClean="0"/>
              <a:t>Isopropyl </a:t>
            </a:r>
            <a:r>
              <a:rPr lang="cs-CZ" sz="2400" b="1" dirty="0"/>
              <a:t>Alcohol</a:t>
            </a:r>
            <a:endParaRPr lang="en-US" sz="2400" b="1" dirty="0"/>
          </a:p>
          <a:p>
            <a:pPr fontAlgn="t"/>
            <a:r>
              <a:rPr lang="cs-CZ" sz="2400" dirty="0" smtClean="0"/>
              <a:t>55-65</a:t>
            </a:r>
            <a:r>
              <a:rPr lang="cs-CZ" sz="2400" dirty="0"/>
              <a:t>% </a:t>
            </a:r>
            <a:endParaRPr lang="en-US" sz="2400" dirty="0"/>
          </a:p>
          <a:p>
            <a:pPr fontAlgn="t"/>
            <a:r>
              <a:rPr lang="en-US" sz="2400" dirty="0"/>
              <a:t>Other </a:t>
            </a:r>
            <a:r>
              <a:rPr lang="en-US" sz="2400" dirty="0" smtClean="0"/>
              <a:t>ingredients</a:t>
            </a:r>
            <a:endParaRPr lang="en-US" sz="2400" dirty="0"/>
          </a:p>
          <a:p>
            <a:pPr fontAlgn="t"/>
            <a:r>
              <a:rPr lang="en-US" sz="2400" dirty="0"/>
              <a:t>35-45% </a:t>
            </a:r>
          </a:p>
          <a:p>
            <a:endParaRPr lang="en-US" sz="2400" dirty="0"/>
          </a:p>
        </p:txBody>
      </p:sp>
      <p:sp>
        <p:nvSpPr>
          <p:cNvPr id="7" name="Content Placeholder 6"/>
          <p:cNvSpPr>
            <a:spLocks noGrp="1"/>
          </p:cNvSpPr>
          <p:nvPr>
            <p:ph sz="half" idx="2"/>
          </p:nvPr>
        </p:nvSpPr>
        <p:spPr/>
        <p:txBody>
          <a:bodyPr>
            <a:normAutofit/>
          </a:bodyPr>
          <a:lstStyle/>
          <a:p>
            <a:pPr marL="0" indent="0" fontAlgn="t">
              <a:buNone/>
            </a:pPr>
            <a:r>
              <a:rPr lang="de-DE" b="1" dirty="0" smtClean="0"/>
              <a:t>           AltaPure</a:t>
            </a:r>
          </a:p>
          <a:p>
            <a:pPr fontAlgn="t"/>
            <a:r>
              <a:rPr lang="de-DE" b="1" dirty="0" smtClean="0"/>
              <a:t>Hydrogen Peroxide 22</a:t>
            </a:r>
            <a:r>
              <a:rPr lang="de-DE" b="1" dirty="0"/>
              <a:t>% </a:t>
            </a:r>
            <a:endParaRPr lang="en-US" dirty="0"/>
          </a:p>
          <a:p>
            <a:pPr fontAlgn="t"/>
            <a:r>
              <a:rPr lang="ro-RO" dirty="0"/>
              <a:t>Peracetic </a:t>
            </a:r>
            <a:r>
              <a:rPr lang="ro-RO" dirty="0" smtClean="0"/>
              <a:t>Acid</a:t>
            </a:r>
            <a:r>
              <a:rPr lang="en-US" dirty="0" smtClean="0"/>
              <a:t> 4.5 %</a:t>
            </a:r>
            <a:endParaRPr lang="en-US" dirty="0"/>
          </a:p>
          <a:p>
            <a:pPr fontAlgn="t"/>
            <a:r>
              <a:rPr lang="en-US" dirty="0"/>
              <a:t>Inert </a:t>
            </a:r>
            <a:r>
              <a:rPr lang="en-US" dirty="0" smtClean="0"/>
              <a:t>Ingredients 73.5%</a:t>
            </a:r>
            <a:endParaRPr lang="en-US" dirty="0"/>
          </a:p>
          <a:p>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28</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pic>
        <p:nvPicPr>
          <p:cNvPr id="8" name="Picture 8" descr="ttp://www.biomistinc.com/wp-content/uploads/2014/08/Micro-Spray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2" y="762001"/>
            <a:ext cx="1676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199" y="3886201"/>
            <a:ext cx="2667001" cy="1965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4899660"/>
            <a:ext cx="2432384" cy="1905000"/>
          </a:xfrm>
          <a:prstGeom prst="rect">
            <a:avLst/>
          </a:prstGeom>
        </p:spPr>
      </p:pic>
    </p:spTree>
    <p:extLst>
      <p:ext uri="{BB962C8B-B14F-4D97-AF65-F5344CB8AC3E}">
        <p14:creationId xmlns:p14="http://schemas.microsoft.com/office/powerpoint/2010/main" val="3163734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0200" y="990600"/>
            <a:ext cx="7162800" cy="914400"/>
          </a:xfrm>
        </p:spPr>
        <p:txBody>
          <a:bodyPr>
            <a:normAutofit fontScale="90000"/>
          </a:bodyPr>
          <a:lstStyle/>
          <a:p>
            <a:r>
              <a:rPr lang="en-US" dirty="0" smtClean="0"/>
              <a:t>Electrostatic methods are not validated as to their delivery….</a:t>
            </a:r>
            <a:endParaRPr lang="en-US" dirty="0"/>
          </a:p>
        </p:txBody>
      </p:sp>
      <p:sp>
        <p:nvSpPr>
          <p:cNvPr id="8" name="Content Placeholder 7"/>
          <p:cNvSpPr>
            <a:spLocks noGrp="1"/>
          </p:cNvSpPr>
          <p:nvPr>
            <p:ph idx="1"/>
          </p:nvPr>
        </p:nvSpPr>
        <p:spPr>
          <a:xfrm>
            <a:off x="1295400" y="2209800"/>
            <a:ext cx="6705600" cy="3916365"/>
          </a:xfrm>
        </p:spPr>
        <p:txBody>
          <a:bodyPr/>
          <a:lstStyle/>
          <a:p>
            <a:r>
              <a:rPr lang="en-US" dirty="0" smtClean="0"/>
              <a:t>Liquid being dispersed is validated as a liquid, not as a fog.  There is no data supporting the fogging dispersal methods.  What is the rate of delivery, what is the effective dwell time, etc.  How do we know if there is effective kill?</a:t>
            </a: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29</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762000"/>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28655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4350"/>
            <a:ext cx="1550670" cy="6343650"/>
          </a:xfrm>
          <a:prstGeom prst="rect">
            <a:avLst/>
          </a:prstGeom>
        </p:spPr>
      </p:pic>
      <p:sp>
        <p:nvSpPr>
          <p:cNvPr id="4" name="Rectangle 3"/>
          <p:cNvSpPr/>
          <p:nvPr/>
        </p:nvSpPr>
        <p:spPr>
          <a:xfrm>
            <a:off x="1648677" y="2081751"/>
            <a:ext cx="3323374" cy="4524315"/>
          </a:xfrm>
          <a:prstGeom prst="rect">
            <a:avLst/>
          </a:prstGeom>
        </p:spPr>
        <p:txBody>
          <a:bodyPr wrap="square">
            <a:spAutoFit/>
          </a:bodyPr>
          <a:lstStyle/>
          <a:p>
            <a:pPr marL="0" lvl="1">
              <a:buClr>
                <a:srgbClr val="800000"/>
              </a:buClr>
              <a:buSzPct val="80000"/>
              <a:defRPr/>
            </a:pPr>
            <a:r>
              <a:rPr lang="en-US" dirty="0">
                <a:solidFill>
                  <a:prstClr val="black"/>
                </a:solidFill>
                <a:latin typeface="Arial" charset="0"/>
                <a:ea typeface="Arial" charset="0"/>
                <a:cs typeface="Arial" charset="0"/>
              </a:rPr>
              <a:t>According to the Centers for Disease Control and Prevention (CDC), Patients that must spend extra time in a hospital due to a contracted HAI are there for an average of </a:t>
            </a:r>
            <a:r>
              <a:rPr lang="en-US" b="1" dirty="0">
                <a:solidFill>
                  <a:prstClr val="black"/>
                </a:solidFill>
                <a:latin typeface="Arial" charset="0"/>
                <a:ea typeface="Arial" charset="0"/>
                <a:cs typeface="Arial" charset="0"/>
              </a:rPr>
              <a:t>eight</a:t>
            </a:r>
            <a:r>
              <a:rPr lang="en-US" dirty="0">
                <a:solidFill>
                  <a:prstClr val="black"/>
                </a:solidFill>
                <a:latin typeface="Arial" charset="0"/>
                <a:ea typeface="Arial" charset="0"/>
                <a:cs typeface="Arial" charset="0"/>
              </a:rPr>
              <a:t> days and can cost as much as </a:t>
            </a:r>
            <a:r>
              <a:rPr lang="en-US" b="1" dirty="0">
                <a:solidFill>
                  <a:prstClr val="black"/>
                </a:solidFill>
                <a:latin typeface="Arial" charset="0"/>
                <a:ea typeface="Arial" charset="0"/>
                <a:cs typeface="Arial" charset="0"/>
              </a:rPr>
              <a:t>$26,000.00.</a:t>
            </a:r>
            <a:r>
              <a:rPr lang="en-US" dirty="0">
                <a:solidFill>
                  <a:prstClr val="black"/>
                </a:solidFill>
                <a:latin typeface="Arial" charset="0"/>
                <a:ea typeface="Arial" charset="0"/>
                <a:cs typeface="Arial" charset="0"/>
              </a:rPr>
              <a:t> </a:t>
            </a:r>
            <a:endParaRPr lang="en-US" dirty="0" smtClean="0">
              <a:solidFill>
                <a:prstClr val="black"/>
              </a:solidFill>
              <a:latin typeface="Arial" charset="0"/>
              <a:ea typeface="Arial" charset="0"/>
              <a:cs typeface="Arial" charset="0"/>
            </a:endParaRPr>
          </a:p>
          <a:p>
            <a:pPr marL="0" lvl="1">
              <a:buClr>
                <a:srgbClr val="800000"/>
              </a:buClr>
              <a:buSzPct val="80000"/>
              <a:defRPr/>
            </a:pPr>
            <a:endParaRPr lang="en-US" dirty="0">
              <a:solidFill>
                <a:prstClr val="black"/>
              </a:solidFill>
              <a:latin typeface="Arial" charset="0"/>
              <a:ea typeface="Arial" charset="0"/>
              <a:cs typeface="Arial" charset="0"/>
            </a:endParaRPr>
          </a:p>
          <a:p>
            <a:pPr marL="0" lvl="1">
              <a:buClr>
                <a:srgbClr val="800000"/>
              </a:buClr>
              <a:buSzPct val="80000"/>
              <a:defRPr/>
            </a:pPr>
            <a:r>
              <a:rPr lang="en-US" i="1" dirty="0" smtClean="0">
                <a:solidFill>
                  <a:prstClr val="black"/>
                </a:solidFill>
                <a:latin typeface="Arial" charset="0"/>
                <a:ea typeface="Arial" charset="0"/>
                <a:cs typeface="Arial" charset="0"/>
              </a:rPr>
              <a:t>Hospitals </a:t>
            </a:r>
            <a:r>
              <a:rPr lang="en-US" i="1" dirty="0">
                <a:solidFill>
                  <a:prstClr val="black"/>
                </a:solidFill>
                <a:latin typeface="Arial" charset="0"/>
                <a:ea typeface="Arial" charset="0"/>
                <a:cs typeface="Arial" charset="0"/>
              </a:rPr>
              <a:t>that score in the bottom </a:t>
            </a:r>
            <a:r>
              <a:rPr lang="en-US" b="1" i="1" dirty="0">
                <a:solidFill>
                  <a:prstClr val="black"/>
                </a:solidFill>
                <a:latin typeface="Arial" charset="0"/>
                <a:ea typeface="Arial" charset="0"/>
                <a:cs typeface="Arial" charset="0"/>
              </a:rPr>
              <a:t>25%</a:t>
            </a:r>
            <a:r>
              <a:rPr lang="en-US" i="1" dirty="0">
                <a:solidFill>
                  <a:prstClr val="black"/>
                </a:solidFill>
                <a:latin typeface="Arial" charset="0"/>
                <a:ea typeface="Arial" charset="0"/>
                <a:cs typeface="Arial" charset="0"/>
              </a:rPr>
              <a:t> for preventable harm will lose </a:t>
            </a:r>
            <a:r>
              <a:rPr lang="en-US" b="1" i="1" dirty="0">
                <a:solidFill>
                  <a:prstClr val="black"/>
                </a:solidFill>
                <a:latin typeface="Arial" charset="0"/>
                <a:ea typeface="Arial" charset="0"/>
                <a:cs typeface="Arial" charset="0"/>
              </a:rPr>
              <a:t>1%</a:t>
            </a:r>
            <a:r>
              <a:rPr lang="en-US" i="1" dirty="0">
                <a:solidFill>
                  <a:prstClr val="black"/>
                </a:solidFill>
                <a:latin typeface="Arial" charset="0"/>
                <a:ea typeface="Arial" charset="0"/>
                <a:cs typeface="Arial" charset="0"/>
              </a:rPr>
              <a:t> of their own incoming Medicare payments.</a:t>
            </a:r>
            <a:r>
              <a:rPr lang="en-US" i="1" baseline="30000" dirty="0">
                <a:solidFill>
                  <a:prstClr val="black"/>
                </a:solidFill>
                <a:latin typeface="Arial" charset="0"/>
                <a:ea typeface="Arial" charset="0"/>
                <a:cs typeface="Arial" charset="0"/>
              </a:rPr>
              <a:t>*</a:t>
            </a:r>
          </a:p>
          <a:p>
            <a:pPr marL="0" lvl="1">
              <a:buClr>
                <a:srgbClr val="800000"/>
              </a:buClr>
              <a:buSzPct val="80000"/>
              <a:defRPr/>
            </a:pPr>
            <a:endParaRPr lang="en-US" dirty="0" smtClean="0">
              <a:solidFill>
                <a:prstClr val="black"/>
              </a:solidFill>
              <a:latin typeface="Arial" charset="0"/>
              <a:ea typeface="Arial" charset="0"/>
              <a:cs typeface="Arial" charset="0"/>
            </a:endParaRPr>
          </a:p>
          <a:p>
            <a:pPr marL="0" lvl="1">
              <a:buClr>
                <a:srgbClr val="800000"/>
              </a:buClr>
              <a:buSzPct val="80000"/>
              <a:defRPr/>
            </a:pPr>
            <a:endParaRPr lang="en-US" b="1" dirty="0">
              <a:solidFill>
                <a:prstClr val="black"/>
              </a:solidFill>
              <a:latin typeface="Arial" charset="0"/>
              <a:ea typeface="Arial" charset="0"/>
              <a:cs typeface="Arial" charset="0"/>
            </a:endParaRPr>
          </a:p>
          <a:p>
            <a:pPr marL="0" lvl="1">
              <a:buClr>
                <a:srgbClr val="800000"/>
              </a:buClr>
              <a:buSzPct val="80000"/>
              <a:defRPr/>
            </a:pPr>
            <a:endParaRPr lang="en-US" dirty="0">
              <a:solidFill>
                <a:prstClr val="black"/>
              </a:solidFill>
              <a:latin typeface="Arial" charset="0"/>
              <a:ea typeface="Arial" charset="0"/>
              <a:cs typeface="Arial" charset="0"/>
            </a:endParaRPr>
          </a:p>
        </p:txBody>
      </p:sp>
      <p:sp>
        <p:nvSpPr>
          <p:cNvPr id="12" name="Rectangle 11"/>
          <p:cNvSpPr/>
          <p:nvPr/>
        </p:nvSpPr>
        <p:spPr>
          <a:xfrm>
            <a:off x="1540942" y="6513016"/>
            <a:ext cx="7593330" cy="246221"/>
          </a:xfrm>
          <a:prstGeom prst="rect">
            <a:avLst/>
          </a:prstGeom>
        </p:spPr>
        <p:txBody>
          <a:bodyPr wrap="square">
            <a:spAutoFit/>
          </a:bodyPr>
          <a:lstStyle/>
          <a:p>
            <a:pPr marL="228600" indent="-228600">
              <a:buFontTx/>
              <a:buAutoNum type="arabicParenBoth"/>
            </a:pPr>
            <a:r>
              <a:rPr lang="en-US" sz="1000" dirty="0">
                <a:solidFill>
                  <a:prstClr val="black">
                    <a:lumMod val="75000"/>
                    <a:lumOff val="25000"/>
                  </a:prstClr>
                </a:solidFill>
                <a:latin typeface="Gotham-Book"/>
              </a:rPr>
              <a:t>http://</a:t>
            </a:r>
            <a:r>
              <a:rPr lang="en-US" sz="1000" dirty="0" err="1">
                <a:solidFill>
                  <a:prstClr val="black">
                    <a:lumMod val="75000"/>
                    <a:lumOff val="25000"/>
                  </a:prstClr>
                </a:solidFill>
                <a:latin typeface="Gotham-Book"/>
              </a:rPr>
              <a:t>www.modernhealthcare.com</a:t>
            </a:r>
            <a:r>
              <a:rPr lang="en-US" sz="1000" dirty="0">
                <a:solidFill>
                  <a:prstClr val="black">
                    <a:lumMod val="75000"/>
                    <a:lumOff val="25000"/>
                  </a:prstClr>
                </a:solidFill>
                <a:latin typeface="Gotham-Book"/>
              </a:rPr>
              <a:t>/article/20141218/NEWS/312189995</a:t>
            </a:r>
          </a:p>
        </p:txBody>
      </p:sp>
      <p:sp>
        <p:nvSpPr>
          <p:cNvPr id="20" name="Title 1"/>
          <p:cNvSpPr txBox="1">
            <a:spLocks/>
          </p:cNvSpPr>
          <p:nvPr/>
        </p:nvSpPr>
        <p:spPr>
          <a:xfrm>
            <a:off x="1550670" y="579437"/>
            <a:ext cx="519303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u="sng" dirty="0" smtClean="0">
                <a:solidFill>
                  <a:prstClr val="black"/>
                </a:solidFill>
                <a:latin typeface="Arial" charset="0"/>
                <a:ea typeface="Arial" charset="0"/>
                <a:cs typeface="Arial" charset="0"/>
              </a:rPr>
              <a:t>Financial </a:t>
            </a:r>
            <a:r>
              <a:rPr lang="en-US" sz="2800" b="1" u="sng" dirty="0">
                <a:solidFill>
                  <a:prstClr val="black"/>
                </a:solidFill>
                <a:latin typeface="Arial" charset="0"/>
                <a:ea typeface="Arial" charset="0"/>
                <a:cs typeface="Arial" charset="0"/>
              </a:rPr>
              <a:t>I</a:t>
            </a:r>
            <a:r>
              <a:rPr lang="en-US" sz="2800" b="1" u="sng" dirty="0" smtClean="0">
                <a:solidFill>
                  <a:prstClr val="black"/>
                </a:solidFill>
                <a:latin typeface="Arial" charset="0"/>
                <a:ea typeface="Arial" charset="0"/>
                <a:cs typeface="Arial" charset="0"/>
              </a:rPr>
              <a:t>ncentives </a:t>
            </a:r>
            <a:r>
              <a:rPr lang="en-US" sz="2800" b="1" u="sng" dirty="0">
                <a:solidFill>
                  <a:prstClr val="black"/>
                </a:solidFill>
                <a:latin typeface="Arial" charset="0"/>
                <a:ea typeface="Arial" charset="0"/>
                <a:cs typeface="Arial" charset="0"/>
              </a:rPr>
              <a:t>of </a:t>
            </a:r>
            <a:r>
              <a:rPr lang="en-US" sz="2800" b="1" u="sng" dirty="0" smtClean="0">
                <a:solidFill>
                  <a:prstClr val="black"/>
                </a:solidFill>
                <a:latin typeface="Arial" charset="0"/>
                <a:ea typeface="Arial" charset="0"/>
                <a:cs typeface="Arial" charset="0"/>
              </a:rPr>
              <a:t>Disinfection</a:t>
            </a:r>
            <a:endParaRPr lang="en-US" sz="2800" b="1" u="sng" dirty="0">
              <a:solidFill>
                <a:prstClr val="black"/>
              </a:solidFill>
              <a:latin typeface="Arial" charset="0"/>
              <a:ea typeface="Arial" charset="0"/>
              <a:cs typeface="Arial" charset="0"/>
            </a:endParaRPr>
          </a:p>
          <a:p>
            <a:pPr>
              <a:lnSpc>
                <a:spcPct val="100000"/>
              </a:lnSpc>
            </a:pPr>
            <a:endParaRPr lang="en-US" sz="2800" b="1" u="sng" dirty="0">
              <a:solidFill>
                <a:prstClr val="black"/>
              </a:solidFill>
              <a:latin typeface="Arial" charset="0"/>
              <a:ea typeface="Arial" charset="0"/>
              <a:cs typeface="Arial" charset="0"/>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0056" y="2184174"/>
            <a:ext cx="3895725" cy="3454626"/>
          </a:xfrm>
          <a:prstGeom prst="rect">
            <a:avLst/>
          </a:prstGeom>
        </p:spPr>
      </p:pic>
      <p:sp>
        <p:nvSpPr>
          <p:cNvPr id="6" name="Slide Number Placeholder 5"/>
          <p:cNvSpPr>
            <a:spLocks noGrp="1"/>
          </p:cNvSpPr>
          <p:nvPr>
            <p:ph type="sldNum" sz="quarter" idx="12"/>
          </p:nvPr>
        </p:nvSpPr>
        <p:spPr/>
        <p:txBody>
          <a:bodyPr/>
          <a:lstStyle/>
          <a:p>
            <a:fld id="{DD831897-4ECF-4D41-800C-BC1713B51490}"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29556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447801"/>
            <a:ext cx="6324600" cy="141577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a:effectLst>
                  <a:outerShdw blurRad="38100" dist="38100" dir="2700000" algn="tl">
                    <a:srgbClr val="000000">
                      <a:alpha val="43137"/>
                    </a:srgbClr>
                  </a:outerShdw>
                </a:effectLst>
                <a:latin typeface="Arial" panose="020B0604020202020204" pitchFamily="34" charset="0"/>
                <a:ea typeface="Gotham-Black" charset="0"/>
                <a:cs typeface="Arial" panose="020B0604020202020204" pitchFamily="34" charset="0"/>
              </a:rPr>
              <a:t>The First EPA Registered Solution + Equipment Combination that Provides the Unique Technology of Hydrogen Peroxide Ionization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600" b="0" i="0" u="sng"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8700" y="457201"/>
            <a:ext cx="2906587" cy="914400"/>
          </a:xfrm>
          <a:prstGeom prst="rect">
            <a:avLst/>
          </a:prstGeom>
        </p:spPr>
      </p:pic>
      <p:sp>
        <p:nvSpPr>
          <p:cNvPr id="10" name="Rectangle 9"/>
          <p:cNvSpPr/>
          <p:nvPr/>
        </p:nvSpPr>
        <p:spPr>
          <a:xfrm>
            <a:off x="1028700" y="2474164"/>
            <a:ext cx="4743450" cy="3693319"/>
          </a:xfrm>
          <a:prstGeom prst="rect">
            <a:avLst/>
          </a:prstGeom>
        </p:spPr>
        <p:txBody>
          <a:bodyPr wrap="square">
            <a:spAutoFit/>
          </a:bodyPr>
          <a:lstStyle/>
          <a:p>
            <a:pPr lvl="0">
              <a:defRPr/>
            </a:pPr>
            <a:endParaRPr kumimoji="0" lang="en-US" altLang="en-US" sz="1800" b="1" i="0" u="none" strike="noStrike" kern="0" cap="none" spc="0" normalizeH="0" baseline="30000" noProof="0" dirty="0">
              <a:ln>
                <a:noFill/>
              </a:ln>
              <a:solidFill>
                <a:sysClr val="windowText" lastClr="000000"/>
              </a:solidFill>
              <a:effectLst/>
              <a:uLnTx/>
              <a:uFillTx/>
              <a:latin typeface="Arial" charset="0"/>
              <a:ea typeface="Arial" charset="0"/>
              <a:cs typeface="Arial" charset="0"/>
            </a:endParaRPr>
          </a:p>
          <a:p>
            <a:pPr marL="285750" indent="-285750">
              <a:lnSpc>
                <a:spcPct val="150000"/>
              </a:lnSpc>
              <a:buBlip>
                <a:blip r:embed="rId4"/>
              </a:buBlip>
              <a:defRPr/>
            </a:pPr>
            <a:r>
              <a:rPr lang="en-US" sz="1700" dirty="0">
                <a:latin typeface="Arial" charset="0"/>
                <a:ea typeface="Arial" charset="0"/>
                <a:cs typeface="Arial" charset="0"/>
              </a:rPr>
              <a:t>H</a:t>
            </a:r>
            <a:r>
              <a:rPr lang="en-US" sz="1700" baseline="-25000" dirty="0">
                <a:latin typeface="Arial" charset="0"/>
                <a:ea typeface="Arial" charset="0"/>
                <a:cs typeface="Arial" charset="0"/>
              </a:rPr>
              <a:t>2</a:t>
            </a:r>
            <a:r>
              <a:rPr lang="en-US" sz="1700" dirty="0">
                <a:latin typeface="Arial" charset="0"/>
                <a:ea typeface="Arial" charset="0"/>
                <a:cs typeface="Arial" charset="0"/>
              </a:rPr>
              <a:t>O</a:t>
            </a:r>
            <a:r>
              <a:rPr lang="en-US" sz="1700" baseline="-25000" dirty="0">
                <a:latin typeface="Arial" charset="0"/>
                <a:ea typeface="Arial" charset="0"/>
                <a:cs typeface="Arial" charset="0"/>
              </a:rPr>
              <a:t>2</a:t>
            </a:r>
            <a:r>
              <a:rPr lang="en-US" sz="1700" dirty="0">
                <a:latin typeface="Arial" charset="0"/>
                <a:ea typeface="Arial" charset="0"/>
                <a:cs typeface="Arial" charset="0"/>
              </a:rPr>
              <a:t> converted by plasma science. </a:t>
            </a:r>
            <a:endParaRPr kumimoji="0" lang="en-US" altLang="en-US" sz="1700" b="0" i="0" u="none" strike="noStrike" kern="0" cap="none" spc="0" normalizeH="0" noProof="0" dirty="0">
              <a:ln>
                <a:noFill/>
              </a:ln>
              <a:solidFill>
                <a:sysClr val="windowText" lastClr="000000"/>
              </a:solidFill>
              <a:effectLst/>
              <a:uLnTx/>
              <a:uFillTx/>
              <a:latin typeface="Arial" charset="0"/>
              <a:ea typeface="Arial" charset="0"/>
              <a:cs typeface="Arial" charset="0"/>
            </a:endParaRPr>
          </a:p>
          <a:p>
            <a:pPr marL="285750" lvl="0" indent="-285750">
              <a:lnSpc>
                <a:spcPct val="150000"/>
              </a:lnSpc>
              <a:buBlip>
                <a:blip r:embed="rId4"/>
              </a:buBlip>
              <a:defRPr/>
            </a:pPr>
            <a:r>
              <a:rPr lang="en-US" sz="1700" dirty="0">
                <a:latin typeface="Arial" charset="0"/>
                <a:ea typeface="Arial" charset="0"/>
                <a:cs typeface="Arial" charset="0"/>
              </a:rPr>
              <a:t>Does not contaminate the environment with any toxic by-products.</a:t>
            </a:r>
          </a:p>
          <a:p>
            <a:pPr marL="285750" lvl="0" indent="-285750">
              <a:lnSpc>
                <a:spcPct val="150000"/>
              </a:lnSpc>
              <a:buBlip>
                <a:blip r:embed="rId4"/>
              </a:buBlip>
              <a:defRPr/>
            </a:pPr>
            <a:r>
              <a:rPr lang="en-US" sz="1700" dirty="0">
                <a:latin typeface="Arial" charset="0"/>
                <a:ea typeface="Arial" charset="0"/>
                <a:cs typeface="Arial" charset="0"/>
              </a:rPr>
              <a:t>Does not leave silver ions on surfaces or equipment.</a:t>
            </a:r>
          </a:p>
          <a:p>
            <a:pPr marL="285750" lvl="0" indent="-285750">
              <a:lnSpc>
                <a:spcPct val="150000"/>
              </a:lnSpc>
              <a:buBlip>
                <a:blip r:embed="rId4"/>
              </a:buBlip>
              <a:defRPr/>
            </a:pPr>
            <a:r>
              <a:rPr lang="en-US" sz="1700" dirty="0">
                <a:latin typeface="Arial" charset="0"/>
                <a:ea typeface="Arial" charset="0"/>
                <a:cs typeface="Arial" charset="0"/>
              </a:rPr>
              <a:t>This product contains the sole active ingredient hydrogen peroxide.</a:t>
            </a:r>
          </a:p>
          <a:p>
            <a:pPr marL="285750" indent="-285750">
              <a:lnSpc>
                <a:spcPct val="150000"/>
              </a:lnSpc>
              <a:buBlip>
                <a:blip r:embed="rId4"/>
              </a:buBlip>
              <a:defRPr/>
            </a:pPr>
            <a:r>
              <a:rPr lang="en-US" sz="1700" dirty="0">
                <a:latin typeface="Arial" charset="0"/>
                <a:ea typeface="Arial" charset="0"/>
                <a:cs typeface="Arial" charset="0"/>
              </a:rPr>
              <a:t>No wipe, no rinse, leaves no residues. </a:t>
            </a:r>
          </a:p>
          <a:p>
            <a:pPr marL="285750" lvl="0" indent="-285750">
              <a:buBlip>
                <a:blip r:embed="rId4"/>
              </a:buBlip>
              <a:defRPr/>
            </a:pPr>
            <a:endParaRPr kumimoji="0" lang="en-US" altLang="en-US" sz="1800" b="0" i="0" u="none" strike="noStrike" kern="0" cap="none" spc="0" normalizeH="0" baseline="0" noProof="0" dirty="0">
              <a:ln>
                <a:noFill/>
              </a:ln>
              <a:solidFill>
                <a:sysClr val="windowText" lastClr="000000"/>
              </a:solidFill>
              <a:effectLst/>
              <a:uLnTx/>
              <a:uFillTx/>
              <a:latin typeface="Arial" charset="0"/>
              <a:ea typeface="Arial" charset="0"/>
              <a:cs typeface="Arial" charset="0"/>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18584" y="3610181"/>
            <a:ext cx="3155427" cy="2602479"/>
          </a:xfrm>
          <a:prstGeom prst="rect">
            <a:avLst/>
          </a:prstGeom>
        </p:spPr>
      </p:pic>
      <p:sp>
        <p:nvSpPr>
          <p:cNvPr id="2" name="Slide Number Placeholder 1"/>
          <p:cNvSpPr>
            <a:spLocks noGrp="1"/>
          </p:cNvSpPr>
          <p:nvPr>
            <p:ph type="sldNum" sz="quarter" idx="12"/>
          </p:nvPr>
        </p:nvSpPr>
        <p:spPr/>
        <p:txBody>
          <a:bodyPr/>
          <a:lstStyle/>
          <a:p>
            <a:fld id="{930A3DA0-0889-604A-B3F6-5E04858FB4B8}" type="slidenum">
              <a:rPr lang="en-US" smtClean="0"/>
              <a:t>30</a:t>
            </a:fld>
            <a:endParaRPr lang="en-US" dirty="0"/>
          </a:p>
        </p:txBody>
      </p:sp>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Tree>
    <p:extLst>
      <p:ext uri="{BB962C8B-B14F-4D97-AF65-F5344CB8AC3E}">
        <p14:creationId xmlns:p14="http://schemas.microsoft.com/office/powerpoint/2010/main" val="1232823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1524000" cy="6343651"/>
          </a:xfrm>
          <a:prstGeom prst="rect">
            <a:avLst/>
          </a:prstGeom>
        </p:spPr>
      </p:pic>
      <p:sp>
        <p:nvSpPr>
          <p:cNvPr id="6" name="Rectangle 5"/>
          <p:cNvSpPr/>
          <p:nvPr/>
        </p:nvSpPr>
        <p:spPr>
          <a:xfrm>
            <a:off x="2133600" y="838200"/>
            <a:ext cx="5562600" cy="1384995"/>
          </a:xfrm>
          <a:prstGeom prst="rect">
            <a:avLst/>
          </a:prstGeom>
        </p:spPr>
        <p:txBody>
          <a:bodyPr wrap="square">
            <a:spAutoFit/>
          </a:bodyPr>
          <a:lstStyle/>
          <a:p>
            <a:pPr algn="ctr">
              <a:defRPr/>
            </a:pPr>
            <a:r>
              <a:rPr lang="en-US" sz="2800" b="1" dirty="0" smtClean="0">
                <a:latin typeface="Arial" panose="020B0604020202020204" pitchFamily="34" charset="0"/>
                <a:ea typeface="Gotham-Black" charset="0"/>
                <a:cs typeface="Arial" panose="020B0604020202020204" pitchFamily="34" charset="0"/>
              </a:rPr>
              <a:t>SteraMist™ BIT™ vs. other Hydrogen </a:t>
            </a:r>
            <a:r>
              <a:rPr lang="en-US" sz="2800" b="1" dirty="0" smtClean="0">
                <a:latin typeface="Arial" panose="020B0604020202020204" pitchFamily="34" charset="0"/>
                <a:ea typeface="Gotham-Black" charset="0"/>
                <a:cs typeface="Arial" panose="020B0604020202020204" pitchFamily="34" charset="0"/>
              </a:rPr>
              <a:t>Peroxide Technologies</a:t>
            </a:r>
            <a:endParaRPr lang="en-US" sz="2800" b="1" dirty="0">
              <a:latin typeface="Arial" panose="020B0604020202020204" pitchFamily="34" charset="0"/>
              <a:ea typeface="Gotham-Black" charset="0"/>
              <a:cs typeface="Arial" panose="020B0604020202020204" pitchFamily="34" charset="0"/>
            </a:endParaRPr>
          </a:p>
        </p:txBody>
      </p:sp>
      <p:sp>
        <p:nvSpPr>
          <p:cNvPr id="10" name="Rectangle 9"/>
          <p:cNvSpPr/>
          <p:nvPr/>
        </p:nvSpPr>
        <p:spPr>
          <a:xfrm>
            <a:off x="1828800" y="2208848"/>
            <a:ext cx="7086600" cy="4093428"/>
          </a:xfrm>
          <a:prstGeom prst="rect">
            <a:avLst/>
          </a:prstGeom>
          <a:solidFill>
            <a:srgbClr val="FFFF00"/>
          </a:solidFill>
        </p:spPr>
        <p:txBody>
          <a:bodyPr wrap="square">
            <a:spAutoFit/>
          </a:bodyPr>
          <a:lstStyle/>
          <a:p>
            <a:r>
              <a:rPr lang="en-US" b="1" dirty="0" smtClean="0">
                <a:latin typeface="Arial" charset="0"/>
                <a:ea typeface="Arial" charset="0"/>
                <a:cs typeface="Arial" charset="0"/>
              </a:rPr>
              <a:t>Snapshot Comparison:</a:t>
            </a:r>
          </a:p>
          <a:p>
            <a:endParaRPr lang="en-US" dirty="0">
              <a:latin typeface="Arial" charset="0"/>
              <a:ea typeface="Arial" charset="0"/>
              <a:cs typeface="Arial" charset="0"/>
            </a:endParaRPr>
          </a:p>
          <a:p>
            <a:pPr marL="285750" indent="-285750">
              <a:buBlip>
                <a:blip r:embed="rId5"/>
              </a:buBlip>
            </a:pPr>
            <a:r>
              <a:rPr lang="en-US" sz="1600" b="1" dirty="0" smtClean="0">
                <a:latin typeface="Arial" charset="0"/>
                <a:ea typeface="Arial" charset="0"/>
                <a:cs typeface="Arial" charset="0"/>
              </a:rPr>
              <a:t>Steris’s </a:t>
            </a:r>
            <a:r>
              <a:rPr lang="en-US" sz="1600" b="1" i="1" dirty="0" smtClean="0">
                <a:latin typeface="Arial" charset="0"/>
                <a:ea typeface="Arial" charset="0"/>
                <a:cs typeface="Arial" charset="0"/>
              </a:rPr>
              <a:t>Vaporized Hydrogen Peroxide </a:t>
            </a:r>
            <a:r>
              <a:rPr lang="en-US" sz="1600" b="1" dirty="0" smtClean="0">
                <a:latin typeface="Arial" charset="0"/>
                <a:ea typeface="Arial" charset="0"/>
                <a:cs typeface="Arial" charset="0"/>
              </a:rPr>
              <a:t>(VHP)</a:t>
            </a:r>
            <a:r>
              <a:rPr lang="en-US" sz="1600" dirty="0" smtClean="0">
                <a:latin typeface="Arial" charset="0"/>
                <a:ea typeface="Arial" charset="0"/>
                <a:cs typeface="Arial" charset="0"/>
              </a:rPr>
              <a:t> </a:t>
            </a:r>
            <a:r>
              <a:rPr lang="en-US" sz="1600" dirty="0">
                <a:latin typeface="Arial" charset="0"/>
                <a:ea typeface="Arial" charset="0"/>
                <a:cs typeface="Arial" charset="0"/>
              </a:rPr>
              <a:t>is a high concentration (35%) hydrogen peroxide dry vapor that is highly corrosive, highly dependent on controlled humidity (RH), and not for use as a high-level disinfectant for reprocessing of critical or semi-critical medical devices</a:t>
            </a:r>
            <a:r>
              <a:rPr lang="en-US" sz="1600" dirty="0" smtClean="0">
                <a:latin typeface="Arial" charset="0"/>
                <a:ea typeface="Arial" charset="0"/>
                <a:cs typeface="Arial" charset="0"/>
              </a:rPr>
              <a:t>.</a:t>
            </a:r>
          </a:p>
          <a:p>
            <a:endParaRPr lang="en-US" sz="1600" b="1" dirty="0" smtClean="0">
              <a:latin typeface="Arial" charset="0"/>
              <a:ea typeface="Arial" charset="0"/>
              <a:cs typeface="Arial" charset="0"/>
            </a:endParaRPr>
          </a:p>
          <a:p>
            <a:pPr marL="285750" indent="-285750">
              <a:buBlip>
                <a:blip r:embed="rId5"/>
              </a:buBlip>
            </a:pPr>
            <a:r>
              <a:rPr lang="en-US" sz="1600" b="1" dirty="0" err="1" smtClean="0">
                <a:latin typeface="Arial" charset="0"/>
                <a:ea typeface="Arial" charset="0"/>
                <a:cs typeface="Arial" charset="0"/>
              </a:rPr>
              <a:t>Bioquell’s</a:t>
            </a:r>
            <a:r>
              <a:rPr lang="en-US" sz="1600" b="1" dirty="0" smtClean="0">
                <a:latin typeface="Arial" charset="0"/>
                <a:ea typeface="Arial" charset="0"/>
                <a:cs typeface="Arial" charset="0"/>
              </a:rPr>
              <a:t> </a:t>
            </a:r>
            <a:r>
              <a:rPr lang="en-US" sz="1600" b="1" i="1" dirty="0">
                <a:latin typeface="Arial" charset="0"/>
                <a:ea typeface="Arial" charset="0"/>
                <a:cs typeface="Arial" charset="0"/>
              </a:rPr>
              <a:t>Hydrogen Peroxide Vapor</a:t>
            </a:r>
            <a:r>
              <a:rPr lang="en-US" sz="1600" b="1" dirty="0">
                <a:latin typeface="Arial" charset="0"/>
                <a:ea typeface="Arial" charset="0"/>
                <a:cs typeface="Arial" charset="0"/>
              </a:rPr>
              <a:t> (HPV)</a:t>
            </a:r>
            <a:r>
              <a:rPr lang="en-US" sz="1600" dirty="0">
                <a:latin typeface="Arial" charset="0"/>
                <a:ea typeface="Arial" charset="0"/>
                <a:cs typeface="Arial" charset="0"/>
              </a:rPr>
              <a:t> is </a:t>
            </a:r>
            <a:r>
              <a:rPr lang="en-US" sz="1600" dirty="0" smtClean="0">
                <a:latin typeface="Arial" charset="0"/>
                <a:ea typeface="Arial" charset="0"/>
                <a:cs typeface="Arial" charset="0"/>
              </a:rPr>
              <a:t>also </a:t>
            </a:r>
            <a:r>
              <a:rPr lang="en-US" sz="1600" dirty="0">
                <a:latin typeface="Arial" charset="0"/>
                <a:ea typeface="Arial" charset="0"/>
                <a:cs typeface="Arial" charset="0"/>
              </a:rPr>
              <a:t>a high concentration H202 (30%), is considered HAZMAT, and due to lengthy treatment times, is highly corrosive on metals and other materials</a:t>
            </a:r>
            <a:r>
              <a:rPr lang="en-US" sz="1600" dirty="0" smtClean="0">
                <a:latin typeface="Arial" charset="0"/>
                <a:ea typeface="Arial" charset="0"/>
                <a:cs typeface="Arial" charset="0"/>
              </a:rPr>
              <a:t>.</a:t>
            </a:r>
          </a:p>
          <a:p>
            <a:endParaRPr lang="en-US" sz="1600" dirty="0">
              <a:latin typeface="Arial" charset="0"/>
              <a:ea typeface="Arial" charset="0"/>
              <a:cs typeface="Arial" charset="0"/>
            </a:endParaRPr>
          </a:p>
          <a:p>
            <a:pPr marL="285750" indent="-285750">
              <a:buBlip>
                <a:blip r:embed="rId5"/>
              </a:buBlip>
            </a:pPr>
            <a:r>
              <a:rPr lang="en-US" sz="1600" b="1" dirty="0" err="1" smtClean="0">
                <a:latin typeface="Arial" charset="0"/>
                <a:ea typeface="Arial" charset="0"/>
                <a:cs typeface="Arial" charset="0"/>
              </a:rPr>
              <a:t>Sanosil’s</a:t>
            </a:r>
            <a:r>
              <a:rPr lang="en-US" sz="1600" b="1" dirty="0" smtClean="0">
                <a:latin typeface="Arial" charset="0"/>
                <a:ea typeface="Arial" charset="0"/>
                <a:cs typeface="Arial" charset="0"/>
              </a:rPr>
              <a:t> </a:t>
            </a:r>
            <a:r>
              <a:rPr lang="en-US" sz="1600" b="1" i="1" dirty="0" smtClean="0">
                <a:latin typeface="Arial" charset="0"/>
                <a:ea typeface="Arial" charset="0"/>
                <a:cs typeface="Arial" charset="0"/>
              </a:rPr>
              <a:t>Activate Hydrogen Peroxide</a:t>
            </a:r>
            <a:r>
              <a:rPr lang="en-US" sz="1600" b="1" dirty="0" smtClean="0">
                <a:latin typeface="Arial" charset="0"/>
                <a:ea typeface="Arial" charset="0"/>
                <a:cs typeface="Arial" charset="0"/>
              </a:rPr>
              <a:t> (aHP</a:t>
            </a:r>
            <a:r>
              <a:rPr lang="en-US" sz="1600" dirty="0" smtClean="0">
                <a:latin typeface="Arial" charset="0"/>
                <a:ea typeface="Arial" charset="0"/>
                <a:cs typeface="Arial" charset="0"/>
              </a:rPr>
              <a:t>) </a:t>
            </a:r>
            <a:r>
              <a:rPr lang="en-US" sz="1600" dirty="0">
                <a:latin typeface="Arial" charset="0"/>
                <a:ea typeface="Arial" charset="0"/>
                <a:cs typeface="Arial" charset="0"/>
              </a:rPr>
              <a:t>is a hydrogen peroxide and </a:t>
            </a:r>
            <a:r>
              <a:rPr lang="en-US" sz="1600" b="1" dirty="0">
                <a:latin typeface="Arial" charset="0"/>
                <a:ea typeface="Arial" charset="0"/>
                <a:cs typeface="Arial" charset="0"/>
              </a:rPr>
              <a:t>Silver anion </a:t>
            </a:r>
            <a:r>
              <a:rPr lang="en-US" sz="1600" dirty="0">
                <a:latin typeface="Arial" charset="0"/>
                <a:ea typeface="Arial" charset="0"/>
                <a:cs typeface="Arial" charset="0"/>
              </a:rPr>
              <a:t>solution that can cause buildup or residue with multiple uses and has limited room treatment/application parameters</a:t>
            </a:r>
            <a:r>
              <a:rPr lang="en-US" sz="1600" dirty="0" smtClean="0">
                <a:latin typeface="Arial" charset="0"/>
                <a:ea typeface="Arial" charset="0"/>
                <a:cs typeface="Arial" charset="0"/>
              </a:rPr>
              <a:t>.</a:t>
            </a:r>
          </a:p>
          <a:p>
            <a:endParaRPr lang="en-US" sz="1600" dirty="0">
              <a:latin typeface="Arial" charset="0"/>
              <a:ea typeface="Arial" charset="0"/>
              <a:cs typeface="Arial" charset="0"/>
            </a:endParaRPr>
          </a:p>
          <a:p>
            <a:endParaRPr lang="en-US" sz="1600" dirty="0">
              <a:latin typeface="Arial" charset="0"/>
              <a:ea typeface="Arial" charset="0"/>
              <a:cs typeface="Arial" charset="0"/>
            </a:endParaRPr>
          </a:p>
        </p:txBody>
      </p:sp>
    </p:spTree>
    <p:extLst>
      <p:ext uri="{BB962C8B-B14F-4D97-AF65-F5344CB8AC3E}">
        <p14:creationId xmlns:p14="http://schemas.microsoft.com/office/powerpoint/2010/main" val="2734878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028700" y="609204"/>
            <a:ext cx="5193030" cy="8385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charset="0"/>
                <a:ea typeface="Arial" charset="0"/>
                <a:cs typeface="Arial" charset="0"/>
              </a:rPr>
              <a:t>The </a:t>
            </a:r>
            <a:r>
              <a:rPr lang="en-US" sz="2800" b="1" dirty="0" err="1" smtClean="0">
                <a:latin typeface="Arial" charset="0"/>
                <a:ea typeface="Arial" charset="0"/>
                <a:cs typeface="Arial" charset="0"/>
              </a:rPr>
              <a:t>SteraMist</a:t>
            </a:r>
            <a:r>
              <a:rPr lang="en-US" sz="2800" b="1" dirty="0" smtClean="0">
                <a:latin typeface="Arial" charset="0"/>
                <a:ea typeface="Arial" charset="0"/>
                <a:cs typeface="Arial" charset="0"/>
              </a:rPr>
              <a:t> Competitive </a:t>
            </a:r>
            <a:r>
              <a:rPr lang="en-US" sz="2800" b="1" dirty="0">
                <a:latin typeface="Arial" charset="0"/>
                <a:ea typeface="Arial" charset="0"/>
                <a:cs typeface="Arial" charset="0"/>
              </a:rPr>
              <a:t>Advantage</a:t>
            </a:r>
          </a:p>
        </p:txBody>
      </p:sp>
      <p:graphicFrame>
        <p:nvGraphicFramePr>
          <p:cNvPr id="2" name="Table 1"/>
          <p:cNvGraphicFramePr>
            <a:graphicFrameLocks noGrp="1"/>
          </p:cNvGraphicFramePr>
          <p:nvPr>
            <p:extLst>
              <p:ext uri="{D42A27DB-BD31-4B8C-83A1-F6EECF244321}">
                <p14:modId xmlns:p14="http://schemas.microsoft.com/office/powerpoint/2010/main" val="1258104606"/>
              </p:ext>
            </p:extLst>
          </p:nvPr>
        </p:nvGraphicFramePr>
        <p:xfrm>
          <a:off x="1143000" y="1626298"/>
          <a:ext cx="7112056" cy="5652258"/>
        </p:xfrm>
        <a:graphic>
          <a:graphicData uri="http://schemas.openxmlformats.org/drawingml/2006/table">
            <a:tbl>
              <a:tblPr firstRow="1" bandRow="1">
                <a:tableStyleId>{2D5ABB26-0587-4C30-8999-92F81FD0307C}</a:tableStyleId>
              </a:tblPr>
              <a:tblGrid>
                <a:gridCol w="1177541">
                  <a:extLst>
                    <a:ext uri="{9D8B030D-6E8A-4147-A177-3AD203B41FA5}">
                      <a16:colId xmlns="" xmlns:a16="http://schemas.microsoft.com/office/drawing/2014/main" val="20000"/>
                    </a:ext>
                  </a:extLst>
                </a:gridCol>
                <a:gridCol w="1667282">
                  <a:extLst>
                    <a:ext uri="{9D8B030D-6E8A-4147-A177-3AD203B41FA5}">
                      <a16:colId xmlns="" xmlns:a16="http://schemas.microsoft.com/office/drawing/2014/main" val="20001"/>
                    </a:ext>
                  </a:extLst>
                </a:gridCol>
                <a:gridCol w="1422411">
                  <a:extLst>
                    <a:ext uri="{9D8B030D-6E8A-4147-A177-3AD203B41FA5}">
                      <a16:colId xmlns="" xmlns:a16="http://schemas.microsoft.com/office/drawing/2014/main" val="20002"/>
                    </a:ext>
                  </a:extLst>
                </a:gridCol>
                <a:gridCol w="1422411">
                  <a:extLst>
                    <a:ext uri="{9D8B030D-6E8A-4147-A177-3AD203B41FA5}">
                      <a16:colId xmlns="" xmlns:a16="http://schemas.microsoft.com/office/drawing/2014/main" val="20003"/>
                    </a:ext>
                  </a:extLst>
                </a:gridCol>
                <a:gridCol w="1422411">
                  <a:extLst>
                    <a:ext uri="{9D8B030D-6E8A-4147-A177-3AD203B41FA5}">
                      <a16:colId xmlns="" xmlns:a16="http://schemas.microsoft.com/office/drawing/2014/main" val="20004"/>
                    </a:ext>
                  </a:extLst>
                </a:gridCol>
              </a:tblGrid>
              <a:tr h="1041384">
                <a:tc>
                  <a:txBody>
                    <a:bodyPr/>
                    <a:lstStyle/>
                    <a:p>
                      <a:endParaRPr lang="en-US" dirty="0"/>
                    </a:p>
                  </a:txBody>
                  <a:tcPr marL="68580" marR="68580">
                    <a:lnB w="38100" cap="flat" cmpd="sng" algn="ctr">
                      <a:solidFill>
                        <a:schemeClr val="tx1">
                          <a:lumMod val="75000"/>
                          <a:lumOff val="25000"/>
                        </a:schemeClr>
                      </a:solidFill>
                      <a:prstDash val="solid"/>
                      <a:round/>
                      <a:headEnd type="none" w="med" len="med"/>
                      <a:tailEnd type="none" w="med" len="med"/>
                    </a:lnB>
                  </a:tcPr>
                </a:tc>
                <a:tc>
                  <a:txBody>
                    <a:bodyPr/>
                    <a:lstStyle/>
                    <a:p>
                      <a:endParaRPr lang="en-US" dirty="0"/>
                    </a:p>
                  </a:txBody>
                  <a:tcPr marL="68580" marR="68580">
                    <a:lnB w="38100" cap="flat" cmpd="sng" algn="ctr">
                      <a:solidFill>
                        <a:schemeClr val="tx1">
                          <a:lumMod val="75000"/>
                          <a:lumOff val="25000"/>
                        </a:schemeClr>
                      </a:solidFill>
                      <a:prstDash val="solid"/>
                      <a:round/>
                      <a:headEnd type="none" w="med" len="med"/>
                      <a:tailEnd type="none" w="med" len="med"/>
                    </a:lnB>
                  </a:tcPr>
                </a:tc>
                <a:tc>
                  <a:txBody>
                    <a:bodyPr/>
                    <a:lstStyle/>
                    <a:p>
                      <a:endParaRPr lang="en-US" dirty="0"/>
                    </a:p>
                  </a:txBody>
                  <a:tcPr marL="68580" marR="68580">
                    <a:lnB w="38100" cap="flat" cmpd="sng" algn="ctr">
                      <a:solidFill>
                        <a:schemeClr val="tx1">
                          <a:lumMod val="75000"/>
                          <a:lumOff val="25000"/>
                        </a:schemeClr>
                      </a:solidFill>
                      <a:prstDash val="solid"/>
                      <a:round/>
                      <a:headEnd type="none" w="med" len="med"/>
                      <a:tailEnd type="none" w="med" len="med"/>
                    </a:lnB>
                  </a:tcPr>
                </a:tc>
                <a:tc>
                  <a:txBody>
                    <a:bodyPr/>
                    <a:lstStyle/>
                    <a:p>
                      <a:endParaRPr lang="en-US" dirty="0"/>
                    </a:p>
                  </a:txBody>
                  <a:tcPr marL="68580" marR="68580">
                    <a:lnB w="38100" cap="flat" cmpd="sng" algn="ctr">
                      <a:solidFill>
                        <a:schemeClr val="tx1">
                          <a:lumMod val="75000"/>
                          <a:lumOff val="25000"/>
                        </a:schemeClr>
                      </a:solidFill>
                      <a:prstDash val="solid"/>
                      <a:round/>
                      <a:headEnd type="none" w="med" len="med"/>
                      <a:tailEnd type="none" w="med" len="med"/>
                    </a:lnB>
                  </a:tcPr>
                </a:tc>
                <a:tc>
                  <a:txBody>
                    <a:bodyPr/>
                    <a:lstStyle/>
                    <a:p>
                      <a:endParaRPr lang="en-US" dirty="0"/>
                    </a:p>
                  </a:txBody>
                  <a:tcPr marL="68580" marR="68580">
                    <a:lnB w="381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0"/>
                  </a:ext>
                </a:extLst>
              </a:tr>
              <a:tr h="1218518">
                <a:tc>
                  <a:txBody>
                    <a:bodyPr/>
                    <a:lstStyle/>
                    <a:p>
                      <a:endParaRPr lang="en-US" dirty="0"/>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algn="ctr"/>
                      <a:r>
                        <a:rPr lang="en-US" sz="1800" dirty="0">
                          <a:solidFill>
                            <a:schemeClr val="tx1">
                              <a:lumMod val="75000"/>
                              <a:lumOff val="25000"/>
                            </a:schemeClr>
                          </a:solidFill>
                        </a:rPr>
                        <a:t>*7.8% H</a:t>
                      </a:r>
                      <a:r>
                        <a:rPr lang="en-US" sz="1800" baseline="-25000" dirty="0">
                          <a:solidFill>
                            <a:schemeClr val="tx1">
                              <a:lumMod val="75000"/>
                              <a:lumOff val="25000"/>
                            </a:schemeClr>
                          </a:solidFill>
                        </a:rPr>
                        <a:t>2</a:t>
                      </a:r>
                      <a:r>
                        <a:rPr lang="en-US" sz="1800" dirty="0">
                          <a:solidFill>
                            <a:schemeClr val="tx1">
                              <a:lumMod val="75000"/>
                              <a:lumOff val="25000"/>
                            </a:schemeClr>
                          </a:solidFill>
                        </a:rPr>
                        <a:t>O</a:t>
                      </a:r>
                      <a:r>
                        <a:rPr lang="en-US" sz="1800" baseline="-25000" dirty="0">
                          <a:solidFill>
                            <a:schemeClr val="tx1">
                              <a:lumMod val="75000"/>
                              <a:lumOff val="25000"/>
                            </a:schemeClr>
                          </a:solidFill>
                        </a:rPr>
                        <a:t>2</a:t>
                      </a: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lumMod val="75000"/>
                              <a:lumOff val="25000"/>
                            </a:schemeClr>
                          </a:solidFill>
                          <a:latin typeface="+mn-lt"/>
                          <a:ea typeface="+mn-ea"/>
                          <a:cs typeface="+mn-cs"/>
                        </a:rPr>
                        <a:t>*30% </a:t>
                      </a:r>
                      <a:r>
                        <a:rPr lang="en-US" sz="1800" dirty="0">
                          <a:solidFill>
                            <a:schemeClr val="tx1">
                              <a:lumMod val="75000"/>
                              <a:lumOff val="25000"/>
                            </a:schemeClr>
                          </a:solidFill>
                        </a:rPr>
                        <a:t>H</a:t>
                      </a:r>
                      <a:r>
                        <a:rPr lang="en-US" sz="1800" baseline="-25000" dirty="0">
                          <a:solidFill>
                            <a:schemeClr val="tx1">
                              <a:lumMod val="75000"/>
                              <a:lumOff val="25000"/>
                            </a:schemeClr>
                          </a:solidFill>
                        </a:rPr>
                        <a:t>2</a:t>
                      </a:r>
                      <a:r>
                        <a:rPr lang="en-US" sz="1800" dirty="0">
                          <a:solidFill>
                            <a:schemeClr val="tx1">
                              <a:lumMod val="75000"/>
                              <a:lumOff val="25000"/>
                            </a:schemeClr>
                          </a:solidFill>
                        </a:rPr>
                        <a:t>O</a:t>
                      </a:r>
                      <a:r>
                        <a:rPr lang="en-US" sz="1800" baseline="-25000" dirty="0">
                          <a:solidFill>
                            <a:schemeClr val="tx1">
                              <a:lumMod val="75000"/>
                              <a:lumOff val="25000"/>
                            </a:schemeClr>
                          </a:solidFill>
                        </a:rPr>
                        <a:t>2</a:t>
                      </a: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lumMod val="75000"/>
                              <a:lumOff val="25000"/>
                            </a:schemeClr>
                          </a:solidFill>
                          <a:latin typeface="+mn-lt"/>
                          <a:ea typeface="+mn-ea"/>
                          <a:cs typeface="+mn-cs"/>
                        </a:rPr>
                        <a:t>*5% </a:t>
                      </a:r>
                      <a:r>
                        <a:rPr lang="en-US" sz="1800" dirty="0">
                          <a:solidFill>
                            <a:schemeClr val="tx1">
                              <a:lumMod val="75000"/>
                              <a:lumOff val="25000"/>
                            </a:schemeClr>
                          </a:solidFill>
                        </a:rPr>
                        <a:t>H</a:t>
                      </a:r>
                      <a:r>
                        <a:rPr lang="en-US" sz="1800" baseline="-25000" dirty="0">
                          <a:solidFill>
                            <a:schemeClr val="tx1">
                              <a:lumMod val="75000"/>
                              <a:lumOff val="25000"/>
                            </a:schemeClr>
                          </a:solidFill>
                        </a:rPr>
                        <a:t>2</a:t>
                      </a:r>
                      <a:r>
                        <a:rPr lang="en-US" sz="1800" dirty="0">
                          <a:solidFill>
                            <a:schemeClr val="tx1">
                              <a:lumMod val="75000"/>
                              <a:lumOff val="25000"/>
                            </a:schemeClr>
                          </a:solidFill>
                        </a:rPr>
                        <a:t>O</a:t>
                      </a:r>
                      <a:r>
                        <a:rPr lang="en-US" sz="1800" baseline="-25000" dirty="0">
                          <a:solidFill>
                            <a:schemeClr val="tx1">
                              <a:lumMod val="75000"/>
                              <a:lumOff val="25000"/>
                            </a:schemeClr>
                          </a:solidFill>
                        </a:rPr>
                        <a:t>2 </a:t>
                      </a:r>
                      <a:r>
                        <a:rPr lang="en-US" sz="1800" baseline="0" dirty="0">
                          <a:solidFill>
                            <a:schemeClr val="tx1">
                              <a:lumMod val="75000"/>
                              <a:lumOff val="25000"/>
                            </a:schemeClr>
                          </a:solidFill>
                        </a:rPr>
                        <a:t>&amp; Silver</a:t>
                      </a: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75000"/>
                              <a:lumOff val="25000"/>
                            </a:schemeClr>
                          </a:solidFill>
                        </a:rPr>
                        <a:t>*35% </a:t>
                      </a:r>
                      <a:r>
                        <a:rPr lang="en-US" sz="1800" dirty="0">
                          <a:solidFill>
                            <a:schemeClr val="tx1">
                              <a:lumMod val="75000"/>
                              <a:lumOff val="25000"/>
                            </a:schemeClr>
                          </a:solidFill>
                        </a:rPr>
                        <a:t>H</a:t>
                      </a:r>
                      <a:r>
                        <a:rPr lang="en-US" sz="1800" baseline="-25000" dirty="0">
                          <a:solidFill>
                            <a:schemeClr val="tx1">
                              <a:lumMod val="75000"/>
                              <a:lumOff val="25000"/>
                            </a:schemeClr>
                          </a:solidFill>
                        </a:rPr>
                        <a:t>2</a:t>
                      </a:r>
                      <a:r>
                        <a:rPr lang="en-US" sz="1800" dirty="0">
                          <a:solidFill>
                            <a:schemeClr val="tx1">
                              <a:lumMod val="75000"/>
                              <a:lumOff val="25000"/>
                            </a:schemeClr>
                          </a:solidFill>
                        </a:rPr>
                        <a:t>O</a:t>
                      </a:r>
                      <a:r>
                        <a:rPr lang="en-US" sz="1800" baseline="-25000" dirty="0">
                          <a:solidFill>
                            <a:schemeClr val="tx1">
                              <a:lumMod val="75000"/>
                              <a:lumOff val="25000"/>
                            </a:schemeClr>
                          </a:solidFill>
                        </a:rPr>
                        <a:t>2</a:t>
                      </a:r>
                      <a:endParaRPr lang="en-US" sz="1800" baseline="0" dirty="0">
                        <a:solidFill>
                          <a:schemeClr val="tx1">
                            <a:lumMod val="75000"/>
                            <a:lumOff val="25000"/>
                          </a:schemeClr>
                        </a:solidFill>
                      </a:endParaRP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1"/>
                  </a:ext>
                </a:extLst>
              </a:tr>
              <a:tr h="2350972">
                <a:tc>
                  <a:txBody>
                    <a:bodyPr/>
                    <a:lstStyle/>
                    <a:p>
                      <a:endParaRPr lang="en-US" dirty="0"/>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algn="ctr"/>
                      <a:r>
                        <a:rPr lang="en-US" sz="1800" b="0" baseline="0" dirty="0">
                          <a:solidFill>
                            <a:schemeClr val="tx1">
                              <a:lumMod val="75000"/>
                              <a:lumOff val="25000"/>
                            </a:schemeClr>
                          </a:solidFill>
                        </a:rPr>
                        <a:t>Non Corrosive</a:t>
                      </a:r>
                    </a:p>
                    <a:p>
                      <a:pPr marL="0" marR="0" indent="0" algn="ctr" defTabSz="914377" rtl="0" eaLnBrk="1" fontAlgn="auto" latinLnBrk="0" hangingPunct="1">
                        <a:lnSpc>
                          <a:spcPct val="100000"/>
                        </a:lnSpc>
                        <a:spcBef>
                          <a:spcPts val="0"/>
                        </a:spcBef>
                        <a:spcAft>
                          <a:spcPts val="0"/>
                        </a:spcAft>
                        <a:buClrTx/>
                        <a:buSzTx/>
                        <a:buFontTx/>
                        <a:buNone/>
                        <a:tabLst/>
                        <a:defRPr/>
                      </a:pPr>
                      <a:r>
                        <a:rPr lang="en-US" sz="1800" b="0" baseline="0" dirty="0">
                          <a:solidFill>
                            <a:schemeClr val="tx1">
                              <a:lumMod val="75000"/>
                              <a:lumOff val="25000"/>
                            </a:schemeClr>
                          </a:solidFill>
                        </a:rPr>
                        <a:t>Converts to </a:t>
                      </a:r>
                      <a:r>
                        <a:rPr lang="en-US" sz="1800" b="0" i="0" u="none" strike="noStrike" kern="1200" baseline="0" dirty="0">
                          <a:solidFill>
                            <a:schemeClr val="tx1">
                              <a:lumMod val="75000"/>
                              <a:lumOff val="25000"/>
                            </a:schemeClr>
                          </a:solidFill>
                          <a:latin typeface="+mn-lt"/>
                          <a:ea typeface="+mn-ea"/>
                          <a:cs typeface="+mn-cs"/>
                        </a:rPr>
                        <a:t>Oxygen, and Water</a:t>
                      </a:r>
                    </a:p>
                    <a:p>
                      <a:pPr algn="ctr"/>
                      <a:r>
                        <a:rPr lang="en-US" sz="1800" b="0" baseline="0" dirty="0">
                          <a:solidFill>
                            <a:schemeClr val="tx1">
                              <a:lumMod val="75000"/>
                              <a:lumOff val="25000"/>
                            </a:schemeClr>
                          </a:solidFill>
                        </a:rPr>
                        <a:t>(humidity)</a:t>
                      </a: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75000"/>
                              <a:lumOff val="25000"/>
                            </a:schemeClr>
                          </a:solidFill>
                        </a:rPr>
                        <a:t>Highly Corrosive</a:t>
                      </a:r>
                    </a:p>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75000"/>
                              <a:lumOff val="25000"/>
                            </a:schemeClr>
                          </a:solidFill>
                        </a:rPr>
                        <a:t>Dangerous off-gassing</a:t>
                      </a:r>
                      <a:endParaRPr lang="en-US" sz="1800" b="0" i="0" u="none" strike="noStrike" kern="1200" baseline="0" dirty="0">
                        <a:solidFill>
                          <a:schemeClr val="tx1">
                            <a:lumMod val="75000"/>
                            <a:lumOff val="25000"/>
                          </a:schemeClr>
                        </a:solidFill>
                        <a:latin typeface="+mn-lt"/>
                        <a:ea typeface="+mn-ea"/>
                        <a:cs typeface="+mn-cs"/>
                      </a:endParaRP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75000"/>
                              <a:lumOff val="25000"/>
                            </a:schemeClr>
                          </a:solidFill>
                        </a:rPr>
                        <a:t>Moderately Corrosive however</a:t>
                      </a:r>
                    </a:p>
                    <a:p>
                      <a:pPr marL="0" marR="0" indent="0" algn="ctr" defTabSz="914377"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lumMod val="75000"/>
                              <a:lumOff val="25000"/>
                            </a:schemeClr>
                          </a:solidFill>
                          <a:latin typeface="+mn-lt"/>
                          <a:ea typeface="+mn-ea"/>
                          <a:cs typeface="+mn-cs"/>
                        </a:rPr>
                        <a:t>Leaves Silver Cations in the environment, Oxygen, and Water</a:t>
                      </a: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75000"/>
                              <a:lumOff val="25000"/>
                            </a:schemeClr>
                          </a:solidFill>
                        </a:rPr>
                        <a:t>Highly Corrosive</a:t>
                      </a:r>
                    </a:p>
                    <a:p>
                      <a:pPr marL="0" marR="0" indent="0" algn="ctr" defTabSz="914377"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75000"/>
                              <a:lumOff val="25000"/>
                            </a:schemeClr>
                          </a:solidFill>
                        </a:rPr>
                        <a:t>Dangerous off-gassing</a:t>
                      </a:r>
                      <a:endParaRPr lang="en-US" sz="1800" b="0" i="0" u="none" strike="noStrike" kern="1200" baseline="0" dirty="0">
                        <a:solidFill>
                          <a:schemeClr val="tx1">
                            <a:lumMod val="75000"/>
                            <a:lumOff val="25000"/>
                          </a:schemeClr>
                        </a:solidFill>
                        <a:latin typeface="+mn-lt"/>
                        <a:ea typeface="+mn-ea"/>
                        <a:cs typeface="+mn-cs"/>
                      </a:endParaRPr>
                    </a:p>
                  </a:txBody>
                  <a:tcPr marL="68580" marR="68580" anchor="ctr">
                    <a:lnT w="38100" cap="flat" cmpd="sng" algn="ctr">
                      <a:solidFill>
                        <a:schemeClr val="tx1">
                          <a:lumMod val="75000"/>
                          <a:lumOff val="25000"/>
                        </a:schemeClr>
                      </a:solidFill>
                      <a:prstDash val="solid"/>
                      <a:round/>
                      <a:headEnd type="none" w="med" len="med"/>
                      <a:tailEnd type="none" w="med" len="med"/>
                    </a:lnT>
                    <a:lnB w="38100" cap="flat" cmpd="sng" algn="ctr">
                      <a:solidFill>
                        <a:schemeClr val="tx1">
                          <a:lumMod val="75000"/>
                          <a:lumOff val="25000"/>
                        </a:schemeClr>
                      </a:solidFill>
                      <a:prstDash val="solid"/>
                      <a:round/>
                      <a:headEnd type="none" w="med" len="med"/>
                      <a:tailEnd type="none" w="med" len="med"/>
                    </a:lnB>
                  </a:tcPr>
                </a:tc>
                <a:extLst>
                  <a:ext uri="{0D108BD9-81ED-4DB2-BD59-A6C34878D82A}">
                    <a16:rowId xmlns="" xmlns:a16="http://schemas.microsoft.com/office/drawing/2014/main" val="10002"/>
                  </a:ext>
                </a:extLst>
              </a:tr>
              <a:tr h="1041384">
                <a:tc>
                  <a:txBody>
                    <a:bodyPr/>
                    <a:lstStyle/>
                    <a:p>
                      <a:endParaRPr lang="en-US" dirty="0"/>
                    </a:p>
                  </a:txBody>
                  <a:tcPr marL="68580" marR="68580" anchor="ctr">
                    <a:lnT w="38100" cap="flat" cmpd="sng" algn="ctr">
                      <a:solidFill>
                        <a:schemeClr val="tx1">
                          <a:lumMod val="75000"/>
                          <a:lumOff val="25000"/>
                        </a:schemeClr>
                      </a:solidFill>
                      <a:prstDash val="solid"/>
                      <a:round/>
                      <a:headEnd type="none" w="med" len="med"/>
                      <a:tailEnd type="none" w="med" len="med"/>
                    </a:lnT>
                  </a:tcPr>
                </a:tc>
                <a:tc>
                  <a:txBody>
                    <a:bodyPr/>
                    <a:lstStyle/>
                    <a:p>
                      <a:pPr algn="ctr"/>
                      <a:endParaRPr lang="en-US" sz="4000" b="1" dirty="0">
                        <a:solidFill>
                          <a:schemeClr val="tx1">
                            <a:lumMod val="75000"/>
                            <a:lumOff val="25000"/>
                          </a:schemeClr>
                        </a:solidFill>
                        <a:effectLst>
                          <a:outerShdw blurRad="50800" dist="38100" algn="l" rotWithShape="0">
                            <a:prstClr val="black">
                              <a:alpha val="40000"/>
                            </a:prstClr>
                          </a:outerShdw>
                        </a:effectLst>
                      </a:endParaRPr>
                    </a:p>
                  </a:txBody>
                  <a:tcPr marL="68580" marR="68580" anchor="ctr">
                    <a:lnT w="38100" cap="flat" cmpd="sng" algn="ctr">
                      <a:solidFill>
                        <a:schemeClr val="tx1">
                          <a:lumMod val="75000"/>
                          <a:lumOff val="25000"/>
                        </a:schemeClr>
                      </a:solidFill>
                      <a:prstDash val="solid"/>
                      <a:round/>
                      <a:headEnd type="none" w="med" len="med"/>
                      <a:tailEnd type="none" w="med" len="med"/>
                    </a:lnT>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US" sz="4000" b="1" kern="1200" dirty="0">
                        <a:solidFill>
                          <a:schemeClr val="tx1">
                            <a:lumMod val="75000"/>
                            <a:lumOff val="25000"/>
                          </a:schemeClr>
                        </a:solidFill>
                        <a:effectLst>
                          <a:outerShdw blurRad="50800" dist="38100" algn="l" rotWithShape="0">
                            <a:prstClr val="black">
                              <a:alpha val="40000"/>
                            </a:prstClr>
                          </a:outerShdw>
                        </a:effectLst>
                        <a:latin typeface="+mn-lt"/>
                        <a:ea typeface="+mn-ea"/>
                        <a:cs typeface="+mn-cs"/>
                      </a:endParaRPr>
                    </a:p>
                  </a:txBody>
                  <a:tcPr marL="68580" marR="68580" anchor="ctr">
                    <a:lnT w="38100" cap="flat" cmpd="sng" algn="ctr">
                      <a:solidFill>
                        <a:schemeClr val="tx1">
                          <a:lumMod val="75000"/>
                          <a:lumOff val="25000"/>
                        </a:schemeClr>
                      </a:solidFill>
                      <a:prstDash val="solid"/>
                      <a:round/>
                      <a:headEnd type="none" w="med" len="med"/>
                      <a:tailEnd type="none" w="med" len="med"/>
                    </a:lnT>
                  </a:tcPr>
                </a:tc>
                <a:tc>
                  <a:txBody>
                    <a:bodyPr/>
                    <a:lstStyle/>
                    <a:p>
                      <a:pPr algn="ctr"/>
                      <a:endParaRPr lang="en-US" sz="4000" b="1" kern="1200" dirty="0">
                        <a:solidFill>
                          <a:schemeClr val="tx1">
                            <a:lumMod val="75000"/>
                            <a:lumOff val="25000"/>
                          </a:schemeClr>
                        </a:solidFill>
                        <a:effectLst>
                          <a:outerShdw blurRad="50800" dist="38100" algn="l" rotWithShape="0">
                            <a:prstClr val="black">
                              <a:alpha val="40000"/>
                            </a:prstClr>
                          </a:outerShdw>
                        </a:effectLst>
                        <a:latin typeface="+mn-lt"/>
                        <a:ea typeface="+mn-ea"/>
                        <a:cs typeface="+mn-cs"/>
                      </a:endParaRPr>
                    </a:p>
                  </a:txBody>
                  <a:tcPr marL="68580" marR="68580" anchor="ctr">
                    <a:lnT w="38100" cap="flat" cmpd="sng" algn="ctr">
                      <a:solidFill>
                        <a:schemeClr val="tx1">
                          <a:lumMod val="75000"/>
                          <a:lumOff val="25000"/>
                        </a:schemeClr>
                      </a:solidFill>
                      <a:prstDash val="solid"/>
                      <a:round/>
                      <a:headEnd type="none" w="med" len="med"/>
                      <a:tailEnd type="none" w="med" len="med"/>
                    </a:lnT>
                  </a:tcPr>
                </a:tc>
                <a:tc>
                  <a:txBody>
                    <a:bodyPr/>
                    <a:lstStyle/>
                    <a:p>
                      <a:pPr algn="ctr"/>
                      <a:endParaRPr lang="en-US" sz="4000" b="1" kern="1200" dirty="0">
                        <a:solidFill>
                          <a:schemeClr val="tx1">
                            <a:lumMod val="75000"/>
                            <a:lumOff val="25000"/>
                          </a:schemeClr>
                        </a:solidFill>
                        <a:effectLst>
                          <a:outerShdw blurRad="50800" dist="38100" algn="l" rotWithShape="0">
                            <a:prstClr val="black">
                              <a:alpha val="40000"/>
                            </a:prstClr>
                          </a:outerShdw>
                        </a:effectLst>
                        <a:latin typeface="+mn-lt"/>
                        <a:ea typeface="+mn-ea"/>
                        <a:cs typeface="+mn-cs"/>
                      </a:endParaRPr>
                    </a:p>
                  </a:txBody>
                  <a:tcPr marL="68580" marR="68580" anchor="ctr">
                    <a:lnT w="38100" cap="flat" cmpd="sng" algn="ctr">
                      <a:solidFill>
                        <a:schemeClr val="tx1">
                          <a:lumMod val="75000"/>
                          <a:lumOff val="25000"/>
                        </a:schemeClr>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grpSp>
        <p:nvGrpSpPr>
          <p:cNvPr id="12" name="Group 11"/>
          <p:cNvGrpSpPr/>
          <p:nvPr/>
        </p:nvGrpSpPr>
        <p:grpSpPr>
          <a:xfrm>
            <a:off x="1168649" y="2743200"/>
            <a:ext cx="754380" cy="1005840"/>
            <a:chOff x="2526306" y="1327271"/>
            <a:chExt cx="1097280" cy="1097280"/>
          </a:xfrm>
        </p:grpSpPr>
        <p:sp>
          <p:nvSpPr>
            <p:cNvPr id="13" name="Oval 12"/>
            <p:cNvSpPr>
              <a:spLocks/>
            </p:cNvSpPr>
            <p:nvPr/>
          </p:nvSpPr>
          <p:spPr>
            <a:xfrm>
              <a:off x="2526306" y="1327271"/>
              <a:ext cx="1097280" cy="10972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6599" y="1587582"/>
              <a:ext cx="616694" cy="576658"/>
            </a:xfrm>
            <a:prstGeom prst="rect">
              <a:avLst/>
            </a:prstGeom>
          </p:spPr>
        </p:pic>
      </p:grpSp>
      <p:pic>
        <p:nvPicPr>
          <p:cNvPr id="1031" name="Picture 7"/>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170519" y="4328160"/>
            <a:ext cx="75438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biz.prlog.org/Bioquell/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4003" y="1600200"/>
            <a:ext cx="957272" cy="982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r4u.files.wordpress.com/2014/09/sanosil_ar_linear_sd_2c.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413150" y="1761050"/>
            <a:ext cx="1105691" cy="8215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akecountyohio.gov/Portals/29/images/STERIS%20Logo.GI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34247" y="2316066"/>
            <a:ext cx="1105401"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9351" y="6356358"/>
            <a:ext cx="2468304" cy="276999"/>
          </a:xfrm>
          <a:prstGeom prst="rect">
            <a:avLst/>
          </a:prstGeom>
          <a:noFill/>
        </p:spPr>
        <p:txBody>
          <a:bodyPr wrap="none" rtlCol="0">
            <a:spAutoFit/>
          </a:bodyPr>
          <a:lstStyle/>
          <a:p>
            <a:r>
              <a:rPr lang="en-US" sz="1200" dirty="0">
                <a:solidFill>
                  <a:schemeClr val="tx1">
                    <a:lumMod val="75000"/>
                    <a:lumOff val="25000"/>
                  </a:schemeClr>
                </a:solidFill>
                <a:latin typeface="Gotham-Book" charset="0"/>
                <a:ea typeface="Gotham-Book" charset="0"/>
                <a:cs typeface="Gotham-Book" charset="0"/>
              </a:rPr>
              <a:t>*Ingredients taken from EPA label</a:t>
            </a:r>
          </a:p>
        </p:txBody>
      </p:sp>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b="-3792"/>
          <a:stretch/>
        </p:blipFill>
        <p:spPr>
          <a:xfrm>
            <a:off x="1739956" y="1948561"/>
            <a:ext cx="2481038" cy="735013"/>
          </a:xfrm>
          <a:prstGeom prst="rect">
            <a:avLst/>
          </a:prstGeom>
        </p:spPr>
      </p:pic>
      <p:pic>
        <p:nvPicPr>
          <p:cNvPr id="18" name="Picture 17"/>
          <p:cNvPicPr>
            <a:picLocks noChangeAspect="1"/>
          </p:cNvPicPr>
          <p:nvPr/>
        </p:nvPicPr>
        <p:blipFill rotWithShape="1">
          <a:blip r:embed="rId9"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9" name="Picture 18"/>
          <p:cNvPicPr>
            <a:picLocks noChangeAspect="1"/>
          </p:cNvPicPr>
          <p:nvPr/>
        </p:nvPicPr>
        <p:blipFill rotWithShape="1">
          <a:blip r:embed="rId10"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Tree>
    <p:extLst>
      <p:ext uri="{BB962C8B-B14F-4D97-AF65-F5344CB8AC3E}">
        <p14:creationId xmlns:p14="http://schemas.microsoft.com/office/powerpoint/2010/main" val="413119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010400" cy="1371600"/>
          </a:xfrm>
        </p:spPr>
        <p:txBody>
          <a:bodyPr>
            <a:normAutofit/>
          </a:bodyPr>
          <a:lstStyle/>
          <a:p>
            <a:r>
              <a:rPr lang="en-US" sz="4800" b="1" dirty="0" smtClean="0"/>
              <a:t>UV Systems</a:t>
            </a:r>
            <a:endParaRPr lang="en-US" sz="4800" b="1"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33</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978"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pic>
        <p:nvPicPr>
          <p:cNvPr id="7" name="Picture 2" descr="mage result for uv disinfection system hospi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741" y="2438400"/>
            <a:ext cx="660666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34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5" name="Rectangle 4"/>
          <p:cNvSpPr/>
          <p:nvPr/>
        </p:nvSpPr>
        <p:spPr>
          <a:xfrm>
            <a:off x="1028700" y="745472"/>
            <a:ext cx="6567518" cy="523220"/>
          </a:xfrm>
          <a:prstGeom prst="rect">
            <a:avLst/>
          </a:prstGeom>
        </p:spPr>
        <p:txBody>
          <a:bodyPr wrap="square">
            <a:spAutoFit/>
          </a:bodyPr>
          <a:lstStyle/>
          <a:p>
            <a:pPr>
              <a:defRPr/>
            </a:pPr>
            <a:r>
              <a:rPr lang="en-US" sz="2800" b="1" dirty="0">
                <a:latin typeface="Arial" panose="020B0604020202020204" pitchFamily="34" charset="0"/>
                <a:ea typeface="Gotham-Black" charset="0"/>
                <a:cs typeface="Arial" panose="020B0604020202020204" pitchFamily="34" charset="0"/>
              </a:rPr>
              <a:t>Ultraviolet Disinfection Systems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776" y="1501140"/>
            <a:ext cx="7722676" cy="5207566"/>
          </a:xfrm>
          <a:prstGeom prst="rect">
            <a:avLst/>
          </a:prstGeom>
        </p:spPr>
      </p:pic>
    </p:spTree>
    <p:extLst>
      <p:ext uri="{BB962C8B-B14F-4D97-AF65-F5344CB8AC3E}">
        <p14:creationId xmlns:p14="http://schemas.microsoft.com/office/powerpoint/2010/main" val="924993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831897-4ECF-4D41-800C-BC1713B51490}" type="slidenum">
              <a:rPr lang="en-US" smtClean="0"/>
              <a:pPr/>
              <a:t>35</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14350"/>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91384314"/>
              </p:ext>
            </p:extLst>
          </p:nvPr>
        </p:nvGraphicFramePr>
        <p:xfrm>
          <a:off x="1752600" y="990600"/>
          <a:ext cx="7239000" cy="5105400"/>
        </p:xfrm>
        <a:graphic>
          <a:graphicData uri="http://schemas.openxmlformats.org/drawingml/2006/table">
            <a:tbl>
              <a:tblPr firstRow="1" firstCol="1" lastRow="1" lastCol="1" bandRow="1" bandCol="1">
                <a:tableStyleId>{5C22544A-7EE6-4342-B048-85BDC9FD1C3A}</a:tableStyleId>
              </a:tblPr>
              <a:tblGrid>
                <a:gridCol w="7239000"/>
              </a:tblGrid>
              <a:tr h="729362">
                <a:tc>
                  <a:txBody>
                    <a:bodyPr/>
                    <a:lstStyle/>
                    <a:p>
                      <a:pPr marL="51435" marR="0">
                        <a:spcBef>
                          <a:spcPts val="600"/>
                        </a:spcBef>
                        <a:spcAft>
                          <a:spcPts val="0"/>
                        </a:spcAft>
                      </a:pPr>
                      <a:r>
                        <a:rPr lang="en-US" sz="1600" dirty="0">
                          <a:solidFill>
                            <a:schemeClr val="tx1"/>
                          </a:solidFill>
                          <a:effectLst/>
                        </a:rPr>
                        <a:t>COMPETITIVE </a:t>
                      </a:r>
                      <a:r>
                        <a:rPr lang="en-US" sz="1600" dirty="0" smtClean="0">
                          <a:solidFill>
                            <a:schemeClr val="tx1"/>
                          </a:solidFill>
                          <a:effectLst/>
                        </a:rPr>
                        <a:t>ANALYSIS UV vs </a:t>
                      </a:r>
                      <a:r>
                        <a:rPr lang="en-US" sz="1600" dirty="0" err="1" smtClean="0">
                          <a:solidFill>
                            <a:schemeClr val="tx1"/>
                          </a:solidFill>
                          <a:effectLst/>
                        </a:rPr>
                        <a:t>SteraMist</a:t>
                      </a:r>
                      <a:endParaRPr lang="en-US" sz="1600" dirty="0">
                        <a:solidFill>
                          <a:schemeClr val="tx1"/>
                        </a:solidFill>
                        <a:effectLst/>
                        <a:latin typeface="Arial"/>
                        <a:ea typeface="Arial"/>
                      </a:endParaRPr>
                    </a:p>
                  </a:txBody>
                  <a:tcPr marL="0" marR="0" marT="0" marB="0">
                    <a:noFill/>
                  </a:tcPr>
                </a:tc>
              </a:tr>
              <a:tr h="4376038">
                <a:tc>
                  <a:txBody>
                    <a:bodyPr/>
                    <a:lstStyle/>
                    <a:p>
                      <a:pPr marL="342900" marR="0" lvl="0" indent="-342900">
                        <a:spcBef>
                          <a:spcPts val="30"/>
                        </a:spcBef>
                        <a:spcAft>
                          <a:spcPts val="0"/>
                        </a:spcAft>
                        <a:buSzPts val="1000"/>
                        <a:buFont typeface="Symbol"/>
                        <a:buChar char=""/>
                        <a:tabLst>
                          <a:tab pos="522605" algn="l"/>
                          <a:tab pos="523240" algn="l"/>
                        </a:tabLst>
                      </a:pPr>
                      <a:r>
                        <a:rPr lang="en-US" sz="1600" b="0" dirty="0" smtClean="0">
                          <a:solidFill>
                            <a:schemeClr val="tx1"/>
                          </a:solidFill>
                          <a:effectLst/>
                        </a:rPr>
                        <a:t>UV</a:t>
                      </a:r>
                      <a:r>
                        <a:rPr lang="en-US" sz="1600" b="0" spc="-100" dirty="0" smtClean="0">
                          <a:solidFill>
                            <a:schemeClr val="tx1"/>
                          </a:solidFill>
                          <a:effectLst/>
                        </a:rPr>
                        <a:t> </a:t>
                      </a:r>
                      <a:r>
                        <a:rPr lang="en-US" sz="1600" b="0" dirty="0">
                          <a:solidFill>
                            <a:schemeClr val="tx1"/>
                          </a:solidFill>
                          <a:effectLst/>
                        </a:rPr>
                        <a:t>has</a:t>
                      </a:r>
                      <a:r>
                        <a:rPr lang="en-US" sz="1600" b="0" spc="-100" dirty="0">
                          <a:solidFill>
                            <a:schemeClr val="tx1"/>
                          </a:solidFill>
                          <a:effectLst/>
                        </a:rPr>
                        <a:t> </a:t>
                      </a:r>
                      <a:r>
                        <a:rPr lang="en-US" sz="1600" b="0" dirty="0">
                          <a:solidFill>
                            <a:schemeClr val="tx1"/>
                          </a:solidFill>
                          <a:effectLst/>
                        </a:rPr>
                        <a:t>a</a:t>
                      </a:r>
                      <a:r>
                        <a:rPr lang="en-US" sz="1600" b="0" spc="-100" dirty="0">
                          <a:solidFill>
                            <a:schemeClr val="tx1"/>
                          </a:solidFill>
                          <a:effectLst/>
                        </a:rPr>
                        <a:t> </a:t>
                      </a:r>
                      <a:r>
                        <a:rPr lang="en-US" sz="1600" b="0" dirty="0">
                          <a:solidFill>
                            <a:schemeClr val="tx1"/>
                          </a:solidFill>
                          <a:effectLst/>
                        </a:rPr>
                        <a:t>3-4</a:t>
                      </a:r>
                      <a:r>
                        <a:rPr lang="en-US" sz="1600" b="0" spc="-100" dirty="0">
                          <a:solidFill>
                            <a:schemeClr val="tx1"/>
                          </a:solidFill>
                          <a:effectLst/>
                        </a:rPr>
                        <a:t> </a:t>
                      </a:r>
                      <a:r>
                        <a:rPr lang="en-US" sz="1600" b="0" dirty="0">
                          <a:solidFill>
                            <a:schemeClr val="tx1"/>
                          </a:solidFill>
                          <a:effectLst/>
                        </a:rPr>
                        <a:t>log</a:t>
                      </a:r>
                      <a:r>
                        <a:rPr lang="en-US" sz="1600" b="0" spc="-100" dirty="0">
                          <a:solidFill>
                            <a:schemeClr val="tx1"/>
                          </a:solidFill>
                          <a:effectLst/>
                        </a:rPr>
                        <a:t> </a:t>
                      </a:r>
                      <a:r>
                        <a:rPr lang="en-US" sz="1600" b="0" dirty="0">
                          <a:solidFill>
                            <a:schemeClr val="tx1"/>
                          </a:solidFill>
                          <a:effectLst/>
                        </a:rPr>
                        <a:t>kill</a:t>
                      </a:r>
                      <a:r>
                        <a:rPr lang="en-US" sz="1600" b="0" spc="-105" dirty="0">
                          <a:solidFill>
                            <a:schemeClr val="tx1"/>
                          </a:solidFill>
                          <a:effectLst/>
                        </a:rPr>
                        <a:t> </a:t>
                      </a:r>
                      <a:r>
                        <a:rPr lang="en-US" sz="1600" b="0" dirty="0">
                          <a:solidFill>
                            <a:schemeClr val="tx1"/>
                          </a:solidFill>
                          <a:effectLst/>
                        </a:rPr>
                        <a:t>and</a:t>
                      </a:r>
                      <a:r>
                        <a:rPr lang="en-US" sz="1600" b="0" spc="-95" dirty="0">
                          <a:solidFill>
                            <a:schemeClr val="tx1"/>
                          </a:solidFill>
                          <a:effectLst/>
                        </a:rPr>
                        <a:t> </a:t>
                      </a:r>
                      <a:r>
                        <a:rPr lang="en-US" sz="1600" b="0" dirty="0">
                          <a:solidFill>
                            <a:schemeClr val="tx1"/>
                          </a:solidFill>
                          <a:effectLst/>
                        </a:rPr>
                        <a:t>some</a:t>
                      </a:r>
                      <a:r>
                        <a:rPr lang="en-US" sz="1600" b="0" spc="-95" dirty="0">
                          <a:solidFill>
                            <a:schemeClr val="tx1"/>
                          </a:solidFill>
                          <a:effectLst/>
                        </a:rPr>
                        <a:t> </a:t>
                      </a:r>
                      <a:r>
                        <a:rPr lang="en-US" sz="1600" b="0" dirty="0">
                          <a:solidFill>
                            <a:schemeClr val="tx1"/>
                          </a:solidFill>
                          <a:effectLst/>
                        </a:rPr>
                        <a:t>5</a:t>
                      </a:r>
                      <a:r>
                        <a:rPr lang="en-US" sz="1600" b="0" spc="-95" dirty="0">
                          <a:solidFill>
                            <a:schemeClr val="tx1"/>
                          </a:solidFill>
                          <a:effectLst/>
                        </a:rPr>
                        <a:t> </a:t>
                      </a:r>
                      <a:r>
                        <a:rPr lang="en-US" sz="1600" b="0" dirty="0">
                          <a:solidFill>
                            <a:schemeClr val="tx1"/>
                          </a:solidFill>
                          <a:effectLst/>
                        </a:rPr>
                        <a:t>log</a:t>
                      </a:r>
                      <a:r>
                        <a:rPr lang="en-US" sz="1600" b="0" spc="-100" dirty="0">
                          <a:solidFill>
                            <a:schemeClr val="tx1"/>
                          </a:solidFill>
                          <a:effectLst/>
                        </a:rPr>
                        <a:t> </a:t>
                      </a:r>
                      <a:r>
                        <a:rPr lang="en-US" sz="1600" b="0" dirty="0">
                          <a:solidFill>
                            <a:schemeClr val="tx1"/>
                          </a:solidFill>
                          <a:effectLst/>
                        </a:rPr>
                        <a:t>at</a:t>
                      </a:r>
                      <a:r>
                        <a:rPr lang="en-US" sz="1600" b="0" spc="-95" dirty="0">
                          <a:solidFill>
                            <a:schemeClr val="tx1"/>
                          </a:solidFill>
                          <a:effectLst/>
                        </a:rPr>
                        <a:t> </a:t>
                      </a:r>
                      <a:r>
                        <a:rPr lang="en-US" sz="1600" b="0" dirty="0">
                          <a:solidFill>
                            <a:schemeClr val="tx1"/>
                          </a:solidFill>
                          <a:effectLst/>
                        </a:rPr>
                        <a:t>distances</a:t>
                      </a:r>
                      <a:r>
                        <a:rPr lang="en-US" sz="1600" b="0" spc="-105" dirty="0">
                          <a:solidFill>
                            <a:schemeClr val="tx1"/>
                          </a:solidFill>
                          <a:effectLst/>
                        </a:rPr>
                        <a:t> </a:t>
                      </a:r>
                      <a:r>
                        <a:rPr lang="en-US" sz="1600" b="0" dirty="0">
                          <a:solidFill>
                            <a:schemeClr val="tx1"/>
                          </a:solidFill>
                          <a:effectLst/>
                        </a:rPr>
                        <a:t>of</a:t>
                      </a:r>
                      <a:r>
                        <a:rPr lang="en-US" sz="1600" b="0" spc="-105" dirty="0">
                          <a:solidFill>
                            <a:schemeClr val="tx1"/>
                          </a:solidFill>
                          <a:effectLst/>
                        </a:rPr>
                        <a:t> </a:t>
                      </a:r>
                      <a:r>
                        <a:rPr lang="en-US" sz="1600" b="0" dirty="0">
                          <a:solidFill>
                            <a:schemeClr val="tx1"/>
                          </a:solidFill>
                          <a:effectLst/>
                        </a:rPr>
                        <a:t>approx.</a:t>
                      </a:r>
                      <a:r>
                        <a:rPr lang="en-US" sz="1600" b="0" spc="-90" dirty="0">
                          <a:solidFill>
                            <a:schemeClr val="tx1"/>
                          </a:solidFill>
                          <a:effectLst/>
                        </a:rPr>
                        <a:t> </a:t>
                      </a:r>
                      <a:r>
                        <a:rPr lang="en-US" sz="1600" b="0" dirty="0">
                          <a:solidFill>
                            <a:schemeClr val="tx1"/>
                          </a:solidFill>
                          <a:effectLst/>
                        </a:rPr>
                        <a:t>3</a:t>
                      </a:r>
                      <a:r>
                        <a:rPr lang="en-US" sz="1600" b="0" spc="-100" dirty="0">
                          <a:solidFill>
                            <a:schemeClr val="tx1"/>
                          </a:solidFill>
                          <a:effectLst/>
                        </a:rPr>
                        <a:t> </a:t>
                      </a:r>
                      <a:r>
                        <a:rPr lang="en-US" sz="1600" b="0" dirty="0">
                          <a:solidFill>
                            <a:schemeClr val="tx1"/>
                          </a:solidFill>
                          <a:effectLst/>
                        </a:rPr>
                        <a:t>feet,</a:t>
                      </a:r>
                      <a:r>
                        <a:rPr lang="en-US" sz="1600" b="0" spc="-95" dirty="0">
                          <a:solidFill>
                            <a:schemeClr val="tx1"/>
                          </a:solidFill>
                          <a:effectLst/>
                        </a:rPr>
                        <a:t> </a:t>
                      </a:r>
                      <a:r>
                        <a:rPr lang="en-US" sz="1600" b="0" dirty="0" err="1">
                          <a:solidFill>
                            <a:schemeClr val="tx1"/>
                          </a:solidFill>
                          <a:effectLst/>
                        </a:rPr>
                        <a:t>SteraMist</a:t>
                      </a:r>
                      <a:r>
                        <a:rPr lang="en-US" sz="1600" b="0" spc="-95" dirty="0">
                          <a:solidFill>
                            <a:schemeClr val="tx1"/>
                          </a:solidFill>
                          <a:effectLst/>
                        </a:rPr>
                        <a:t> </a:t>
                      </a:r>
                      <a:r>
                        <a:rPr lang="en-US" sz="1600" b="0" dirty="0">
                          <a:solidFill>
                            <a:schemeClr val="tx1"/>
                          </a:solidFill>
                          <a:effectLst/>
                        </a:rPr>
                        <a:t>achieves</a:t>
                      </a:r>
                      <a:r>
                        <a:rPr lang="en-US" sz="1600" b="0" spc="-105" dirty="0">
                          <a:solidFill>
                            <a:schemeClr val="tx1"/>
                          </a:solidFill>
                          <a:effectLst/>
                        </a:rPr>
                        <a:t> </a:t>
                      </a:r>
                      <a:r>
                        <a:rPr lang="en-US" sz="1600" b="0" dirty="0">
                          <a:solidFill>
                            <a:schemeClr val="tx1"/>
                          </a:solidFill>
                          <a:effectLst/>
                        </a:rPr>
                        <a:t>six</a:t>
                      </a:r>
                      <a:r>
                        <a:rPr lang="en-US" sz="1600" b="0" spc="-95" dirty="0">
                          <a:solidFill>
                            <a:schemeClr val="tx1"/>
                          </a:solidFill>
                          <a:effectLst/>
                        </a:rPr>
                        <a:t> </a:t>
                      </a:r>
                      <a:r>
                        <a:rPr lang="en-US" sz="1600" b="0" dirty="0">
                          <a:solidFill>
                            <a:schemeClr val="tx1"/>
                          </a:solidFill>
                          <a:effectLst/>
                        </a:rPr>
                        <a:t>log</a:t>
                      </a:r>
                      <a:r>
                        <a:rPr lang="en-US" sz="1600" b="0" spc="-100" dirty="0">
                          <a:solidFill>
                            <a:schemeClr val="tx1"/>
                          </a:solidFill>
                          <a:effectLst/>
                        </a:rPr>
                        <a:t> </a:t>
                      </a:r>
                      <a:r>
                        <a:rPr lang="en-US" sz="1600" b="0" dirty="0">
                          <a:solidFill>
                            <a:schemeClr val="tx1"/>
                          </a:solidFill>
                          <a:effectLst/>
                        </a:rPr>
                        <a:t>efficacy</a:t>
                      </a:r>
                      <a:r>
                        <a:rPr lang="en-US" sz="1600" b="0" spc="-95" dirty="0">
                          <a:solidFill>
                            <a:schemeClr val="tx1"/>
                          </a:solidFill>
                          <a:effectLst/>
                        </a:rPr>
                        <a:t> </a:t>
                      </a:r>
                      <a:r>
                        <a:rPr lang="en-US" sz="1600" b="0" dirty="0">
                          <a:solidFill>
                            <a:schemeClr val="tx1"/>
                          </a:solidFill>
                          <a:effectLst/>
                        </a:rPr>
                        <a:t>on</a:t>
                      </a:r>
                      <a:r>
                        <a:rPr lang="en-US" sz="1600" b="0" spc="-95" dirty="0">
                          <a:solidFill>
                            <a:schemeClr val="tx1"/>
                          </a:solidFill>
                          <a:effectLst/>
                        </a:rPr>
                        <a:t> </a:t>
                      </a:r>
                      <a:r>
                        <a:rPr lang="en-US" sz="1600" b="0" dirty="0">
                          <a:solidFill>
                            <a:schemeClr val="tx1"/>
                          </a:solidFill>
                          <a:effectLst/>
                        </a:rPr>
                        <a:t>contact</a:t>
                      </a:r>
                      <a:r>
                        <a:rPr lang="en-US" sz="1600" b="0" spc="-95" dirty="0">
                          <a:solidFill>
                            <a:schemeClr val="tx1"/>
                          </a:solidFill>
                          <a:effectLst/>
                        </a:rPr>
                        <a:t> </a:t>
                      </a:r>
                      <a:r>
                        <a:rPr lang="en-US" sz="1600" b="0" dirty="0">
                          <a:solidFill>
                            <a:schemeClr val="tx1"/>
                          </a:solidFill>
                          <a:effectLst/>
                        </a:rPr>
                        <a:t>and</a:t>
                      </a:r>
                      <a:r>
                        <a:rPr lang="en-US" sz="1600" b="0" spc="-95" dirty="0">
                          <a:solidFill>
                            <a:schemeClr val="tx1"/>
                          </a:solidFill>
                          <a:effectLst/>
                        </a:rPr>
                        <a:t> </a:t>
                      </a:r>
                      <a:r>
                        <a:rPr lang="en-US" sz="1600" b="0" dirty="0">
                          <a:solidFill>
                            <a:schemeClr val="tx1"/>
                          </a:solidFill>
                          <a:effectLst/>
                        </a:rPr>
                        <a:t>throughout</a:t>
                      </a:r>
                      <a:r>
                        <a:rPr lang="en-US" sz="1600" b="0" spc="-55" dirty="0">
                          <a:solidFill>
                            <a:schemeClr val="tx1"/>
                          </a:solidFill>
                          <a:effectLst/>
                        </a:rPr>
                        <a:t> </a:t>
                      </a:r>
                      <a:r>
                        <a:rPr lang="en-US" sz="1600" b="0" dirty="0">
                          <a:solidFill>
                            <a:schemeClr val="tx1"/>
                          </a:solidFill>
                          <a:effectLst/>
                        </a:rPr>
                        <a:t>the</a:t>
                      </a:r>
                      <a:r>
                        <a:rPr lang="en-US" sz="1600" b="0" spc="-105" dirty="0">
                          <a:solidFill>
                            <a:schemeClr val="tx1"/>
                          </a:solidFill>
                          <a:effectLst/>
                        </a:rPr>
                        <a:t> </a:t>
                      </a:r>
                      <a:r>
                        <a:rPr lang="en-US" sz="1600" b="0" dirty="0">
                          <a:solidFill>
                            <a:schemeClr val="tx1"/>
                          </a:solidFill>
                          <a:effectLst/>
                        </a:rPr>
                        <a:t>room</a:t>
                      </a:r>
                      <a:r>
                        <a:rPr lang="en-US" sz="1600" b="0" dirty="0" smtClean="0">
                          <a:solidFill>
                            <a:schemeClr val="tx1"/>
                          </a:solidFill>
                          <a:effectLst/>
                        </a:rPr>
                        <a:t>.</a:t>
                      </a:r>
                    </a:p>
                    <a:p>
                      <a:pPr marL="342900" marR="0" lvl="0" indent="-342900">
                        <a:spcBef>
                          <a:spcPts val="30"/>
                        </a:spcBef>
                        <a:spcAft>
                          <a:spcPts val="0"/>
                        </a:spcAft>
                        <a:buSzPts val="1000"/>
                        <a:buFont typeface="Symbol"/>
                        <a:buChar char=""/>
                        <a:tabLst>
                          <a:tab pos="522605" algn="l"/>
                          <a:tab pos="523240" algn="l"/>
                        </a:tabLst>
                      </a:pPr>
                      <a:endParaRPr lang="en-US" sz="1600" b="0" dirty="0" smtClean="0">
                        <a:solidFill>
                          <a:schemeClr val="tx1"/>
                        </a:solidFill>
                        <a:effectLst/>
                      </a:endParaRPr>
                    </a:p>
                    <a:p>
                      <a:pPr marL="342900" marR="0" lvl="0" indent="-342900">
                        <a:spcBef>
                          <a:spcPts val="30"/>
                        </a:spcBef>
                        <a:spcAft>
                          <a:spcPts val="0"/>
                        </a:spcAft>
                        <a:buSzPts val="1000"/>
                        <a:buFont typeface="Symbol"/>
                        <a:buChar char=""/>
                        <a:tabLst>
                          <a:tab pos="522605" algn="l"/>
                          <a:tab pos="523240" algn="l"/>
                        </a:tabLst>
                      </a:pPr>
                      <a:endParaRPr lang="en-US" sz="1600" b="0" dirty="0">
                        <a:solidFill>
                          <a:schemeClr val="tx1"/>
                        </a:solidFill>
                        <a:effectLst/>
                      </a:endParaRPr>
                    </a:p>
                    <a:p>
                      <a:pPr marL="342900" marR="0" lvl="0" indent="-342900">
                        <a:spcBef>
                          <a:spcPts val="30"/>
                        </a:spcBef>
                        <a:spcAft>
                          <a:spcPts val="0"/>
                        </a:spcAft>
                        <a:buSzPts val="1000"/>
                        <a:buFont typeface="Symbol"/>
                        <a:buChar char=""/>
                        <a:tabLst>
                          <a:tab pos="522605" algn="l"/>
                          <a:tab pos="523240" algn="l"/>
                        </a:tabLst>
                      </a:pPr>
                      <a:r>
                        <a:rPr lang="en-US" sz="1600" b="0" dirty="0">
                          <a:solidFill>
                            <a:schemeClr val="tx1"/>
                          </a:solidFill>
                          <a:effectLst/>
                        </a:rPr>
                        <a:t>Average</a:t>
                      </a:r>
                      <a:r>
                        <a:rPr lang="en-US" sz="1600" b="0" spc="-185" dirty="0">
                          <a:solidFill>
                            <a:schemeClr val="tx1"/>
                          </a:solidFill>
                          <a:effectLst/>
                        </a:rPr>
                        <a:t> </a:t>
                      </a:r>
                      <a:r>
                        <a:rPr lang="en-US" sz="1600" b="0" dirty="0">
                          <a:solidFill>
                            <a:schemeClr val="tx1"/>
                          </a:solidFill>
                          <a:effectLst/>
                        </a:rPr>
                        <a:t>MSRP</a:t>
                      </a:r>
                      <a:r>
                        <a:rPr lang="en-US" sz="1600" b="0" spc="-180" dirty="0">
                          <a:solidFill>
                            <a:schemeClr val="tx1"/>
                          </a:solidFill>
                          <a:effectLst/>
                        </a:rPr>
                        <a:t> </a:t>
                      </a:r>
                      <a:r>
                        <a:rPr lang="en-US" sz="1600" b="0" dirty="0">
                          <a:solidFill>
                            <a:schemeClr val="tx1"/>
                          </a:solidFill>
                          <a:effectLst/>
                        </a:rPr>
                        <a:t>cost</a:t>
                      </a:r>
                      <a:r>
                        <a:rPr lang="en-US" sz="1600" b="0" spc="-180" dirty="0">
                          <a:solidFill>
                            <a:schemeClr val="tx1"/>
                          </a:solidFill>
                          <a:effectLst/>
                        </a:rPr>
                        <a:t> </a:t>
                      </a:r>
                      <a:r>
                        <a:rPr lang="en-US" sz="1600" b="0" dirty="0">
                          <a:solidFill>
                            <a:schemeClr val="tx1"/>
                          </a:solidFill>
                          <a:effectLst/>
                        </a:rPr>
                        <a:t>per</a:t>
                      </a:r>
                      <a:r>
                        <a:rPr lang="en-US" sz="1600" b="0" spc="-175" dirty="0">
                          <a:solidFill>
                            <a:schemeClr val="tx1"/>
                          </a:solidFill>
                          <a:effectLst/>
                        </a:rPr>
                        <a:t> </a:t>
                      </a:r>
                      <a:r>
                        <a:rPr lang="en-US" sz="1600" b="0" dirty="0">
                          <a:solidFill>
                            <a:schemeClr val="tx1"/>
                          </a:solidFill>
                          <a:effectLst/>
                        </a:rPr>
                        <a:t>UV</a:t>
                      </a:r>
                      <a:r>
                        <a:rPr lang="en-US" sz="1600" b="0" spc="-180" dirty="0">
                          <a:solidFill>
                            <a:schemeClr val="tx1"/>
                          </a:solidFill>
                          <a:effectLst/>
                        </a:rPr>
                        <a:t> </a:t>
                      </a:r>
                      <a:r>
                        <a:rPr lang="en-US" sz="1600" b="0" dirty="0">
                          <a:solidFill>
                            <a:schemeClr val="tx1"/>
                          </a:solidFill>
                          <a:effectLst/>
                        </a:rPr>
                        <a:t>unit</a:t>
                      </a:r>
                      <a:r>
                        <a:rPr lang="en-US" sz="1600" b="0" spc="-180" dirty="0">
                          <a:solidFill>
                            <a:schemeClr val="tx1"/>
                          </a:solidFill>
                          <a:effectLst/>
                        </a:rPr>
                        <a:t> </a:t>
                      </a:r>
                      <a:r>
                        <a:rPr lang="en-US" sz="1600" b="0" dirty="0">
                          <a:solidFill>
                            <a:schemeClr val="tx1"/>
                          </a:solidFill>
                          <a:effectLst/>
                        </a:rPr>
                        <a:t>$80,000-$125,000</a:t>
                      </a:r>
                      <a:r>
                        <a:rPr lang="en-US" sz="1600" b="0" spc="-175" dirty="0">
                          <a:solidFill>
                            <a:schemeClr val="tx1"/>
                          </a:solidFill>
                          <a:effectLst/>
                        </a:rPr>
                        <a:t> </a:t>
                      </a:r>
                      <a:r>
                        <a:rPr lang="en-US" sz="1600" b="0" dirty="0">
                          <a:solidFill>
                            <a:schemeClr val="tx1"/>
                          </a:solidFill>
                          <a:effectLst/>
                        </a:rPr>
                        <a:t>vs</a:t>
                      </a:r>
                      <a:r>
                        <a:rPr lang="en-US" sz="1600" b="0" spc="-185" dirty="0">
                          <a:solidFill>
                            <a:schemeClr val="tx1"/>
                          </a:solidFill>
                          <a:effectLst/>
                        </a:rPr>
                        <a:t> </a:t>
                      </a:r>
                      <a:r>
                        <a:rPr lang="en-US" sz="1600" b="0" dirty="0">
                          <a:solidFill>
                            <a:schemeClr val="tx1"/>
                          </a:solidFill>
                          <a:effectLst/>
                        </a:rPr>
                        <a:t>MSRP</a:t>
                      </a:r>
                      <a:r>
                        <a:rPr lang="en-US" sz="1600" b="0" spc="-175" dirty="0">
                          <a:solidFill>
                            <a:schemeClr val="tx1"/>
                          </a:solidFill>
                          <a:effectLst/>
                        </a:rPr>
                        <a:t> </a:t>
                      </a:r>
                      <a:r>
                        <a:rPr lang="en-US" sz="1600" b="0" dirty="0">
                          <a:solidFill>
                            <a:schemeClr val="tx1"/>
                          </a:solidFill>
                          <a:effectLst/>
                        </a:rPr>
                        <a:t>cost</a:t>
                      </a:r>
                      <a:r>
                        <a:rPr lang="en-US" sz="1600" b="0" spc="-180" dirty="0">
                          <a:solidFill>
                            <a:schemeClr val="tx1"/>
                          </a:solidFill>
                          <a:effectLst/>
                        </a:rPr>
                        <a:t> </a:t>
                      </a:r>
                      <a:r>
                        <a:rPr lang="en-US" sz="1600" b="0" dirty="0">
                          <a:solidFill>
                            <a:schemeClr val="tx1"/>
                          </a:solidFill>
                          <a:effectLst/>
                        </a:rPr>
                        <a:t>per</a:t>
                      </a:r>
                      <a:r>
                        <a:rPr lang="en-US" sz="1600" b="0" spc="-180" dirty="0">
                          <a:solidFill>
                            <a:schemeClr val="tx1"/>
                          </a:solidFill>
                          <a:effectLst/>
                        </a:rPr>
                        <a:t> </a:t>
                      </a:r>
                      <a:r>
                        <a:rPr lang="en-US" sz="1600" b="0" dirty="0" err="1">
                          <a:solidFill>
                            <a:schemeClr val="tx1"/>
                          </a:solidFill>
                          <a:effectLst/>
                        </a:rPr>
                        <a:t>SteraMist</a:t>
                      </a:r>
                      <a:r>
                        <a:rPr lang="en-US" sz="1600" b="0" dirty="0">
                          <a:solidFill>
                            <a:schemeClr val="tx1"/>
                          </a:solidFill>
                          <a:effectLst/>
                        </a:rPr>
                        <a:t>™</a:t>
                      </a:r>
                      <a:r>
                        <a:rPr lang="en-US" sz="1600" b="0" spc="-180" dirty="0">
                          <a:solidFill>
                            <a:schemeClr val="tx1"/>
                          </a:solidFill>
                          <a:effectLst/>
                        </a:rPr>
                        <a:t> </a:t>
                      </a:r>
                      <a:r>
                        <a:rPr lang="en-US" sz="1600" b="0" dirty="0">
                          <a:solidFill>
                            <a:schemeClr val="tx1"/>
                          </a:solidFill>
                          <a:effectLst/>
                        </a:rPr>
                        <a:t>unit</a:t>
                      </a:r>
                      <a:r>
                        <a:rPr lang="en-US" sz="1600" b="0" spc="-180" dirty="0">
                          <a:solidFill>
                            <a:schemeClr val="tx1"/>
                          </a:solidFill>
                          <a:effectLst/>
                        </a:rPr>
                        <a:t> </a:t>
                      </a:r>
                      <a:r>
                        <a:rPr lang="en-US" sz="1600" b="0" dirty="0">
                          <a:solidFill>
                            <a:schemeClr val="tx1"/>
                          </a:solidFill>
                          <a:effectLst/>
                        </a:rPr>
                        <a:t>at</a:t>
                      </a:r>
                      <a:r>
                        <a:rPr lang="en-US" sz="1600" b="0" spc="-180" dirty="0">
                          <a:solidFill>
                            <a:schemeClr val="tx1"/>
                          </a:solidFill>
                          <a:effectLst/>
                        </a:rPr>
                        <a:t> </a:t>
                      </a:r>
                      <a:r>
                        <a:rPr lang="en-US" sz="1600" b="0" dirty="0">
                          <a:solidFill>
                            <a:schemeClr val="tx1"/>
                          </a:solidFill>
                          <a:effectLst/>
                        </a:rPr>
                        <a:t>$18,000</a:t>
                      </a:r>
                      <a:r>
                        <a:rPr lang="en-US" sz="1600" b="0" spc="-180" dirty="0">
                          <a:solidFill>
                            <a:schemeClr val="tx1"/>
                          </a:solidFill>
                          <a:effectLst/>
                        </a:rPr>
                        <a:t> </a:t>
                      </a:r>
                      <a:r>
                        <a:rPr lang="en-US" sz="1600" b="0" dirty="0">
                          <a:solidFill>
                            <a:schemeClr val="tx1"/>
                          </a:solidFill>
                          <a:effectLst/>
                        </a:rPr>
                        <a:t>-</a:t>
                      </a:r>
                      <a:r>
                        <a:rPr lang="en-US" sz="1600" b="0" spc="-180" dirty="0">
                          <a:solidFill>
                            <a:schemeClr val="tx1"/>
                          </a:solidFill>
                          <a:effectLst/>
                        </a:rPr>
                        <a:t> </a:t>
                      </a:r>
                      <a:r>
                        <a:rPr lang="en-US" sz="1600" b="0" dirty="0">
                          <a:solidFill>
                            <a:schemeClr val="tx1"/>
                          </a:solidFill>
                          <a:effectLst/>
                        </a:rPr>
                        <a:t>$53,385</a:t>
                      </a:r>
                      <a:r>
                        <a:rPr lang="en-US" sz="1600" b="0" dirty="0" smtClean="0">
                          <a:solidFill>
                            <a:schemeClr val="tx1"/>
                          </a:solidFill>
                          <a:effectLst/>
                        </a:rPr>
                        <a:t>.</a:t>
                      </a:r>
                    </a:p>
                    <a:p>
                      <a:pPr marL="342900" marR="0" lvl="0" indent="-342900">
                        <a:spcBef>
                          <a:spcPts val="30"/>
                        </a:spcBef>
                        <a:spcAft>
                          <a:spcPts val="0"/>
                        </a:spcAft>
                        <a:buSzPts val="1000"/>
                        <a:buFont typeface="Symbol"/>
                        <a:buChar char=""/>
                        <a:tabLst>
                          <a:tab pos="522605" algn="l"/>
                          <a:tab pos="523240" algn="l"/>
                        </a:tabLst>
                      </a:pPr>
                      <a:endParaRPr lang="en-US" sz="1600" b="0" dirty="0" smtClean="0">
                        <a:solidFill>
                          <a:schemeClr val="tx1"/>
                        </a:solidFill>
                        <a:effectLst/>
                      </a:endParaRPr>
                    </a:p>
                    <a:p>
                      <a:pPr marL="342900" marR="0" lvl="0" indent="-342900">
                        <a:spcBef>
                          <a:spcPts val="30"/>
                        </a:spcBef>
                        <a:spcAft>
                          <a:spcPts val="0"/>
                        </a:spcAft>
                        <a:buSzPts val="1000"/>
                        <a:buFont typeface="Symbol"/>
                        <a:buChar char=""/>
                        <a:tabLst>
                          <a:tab pos="522605" algn="l"/>
                          <a:tab pos="523240" algn="l"/>
                        </a:tabLst>
                      </a:pPr>
                      <a:endParaRPr lang="en-US" sz="1600" b="0" dirty="0">
                        <a:solidFill>
                          <a:schemeClr val="tx1"/>
                        </a:solidFill>
                        <a:effectLst/>
                      </a:endParaRPr>
                    </a:p>
                    <a:p>
                      <a:pPr marL="342900" marR="0" lvl="0" indent="-342900">
                        <a:spcBef>
                          <a:spcPts val="30"/>
                        </a:spcBef>
                        <a:spcAft>
                          <a:spcPts val="0"/>
                        </a:spcAft>
                        <a:buSzPts val="1000"/>
                        <a:buFont typeface="Symbol"/>
                        <a:buChar char=""/>
                        <a:tabLst>
                          <a:tab pos="522605" algn="l"/>
                          <a:tab pos="523240" algn="l"/>
                        </a:tabLst>
                      </a:pPr>
                      <a:r>
                        <a:rPr lang="en-US" sz="1600" b="0" dirty="0">
                          <a:solidFill>
                            <a:schemeClr val="tx1"/>
                          </a:solidFill>
                          <a:effectLst/>
                        </a:rPr>
                        <a:t>Many</a:t>
                      </a:r>
                      <a:r>
                        <a:rPr lang="en-US" sz="1600" b="0" spc="-80" dirty="0">
                          <a:solidFill>
                            <a:schemeClr val="tx1"/>
                          </a:solidFill>
                          <a:effectLst/>
                        </a:rPr>
                        <a:t> </a:t>
                      </a:r>
                      <a:r>
                        <a:rPr lang="en-US" sz="1600" b="0" dirty="0">
                          <a:solidFill>
                            <a:schemeClr val="tx1"/>
                          </a:solidFill>
                          <a:effectLst/>
                        </a:rPr>
                        <a:t>UV</a:t>
                      </a:r>
                      <a:r>
                        <a:rPr lang="en-US" sz="1600" b="0" spc="-85" dirty="0">
                          <a:solidFill>
                            <a:schemeClr val="tx1"/>
                          </a:solidFill>
                          <a:effectLst/>
                        </a:rPr>
                        <a:t> </a:t>
                      </a:r>
                      <a:r>
                        <a:rPr lang="en-US" sz="1600" b="0" dirty="0">
                          <a:solidFill>
                            <a:schemeClr val="tx1"/>
                          </a:solidFill>
                          <a:effectLst/>
                        </a:rPr>
                        <a:t>technologies</a:t>
                      </a:r>
                      <a:r>
                        <a:rPr lang="en-US" sz="1600" b="0" spc="-90" dirty="0">
                          <a:solidFill>
                            <a:schemeClr val="tx1"/>
                          </a:solidFill>
                          <a:effectLst/>
                        </a:rPr>
                        <a:t> </a:t>
                      </a:r>
                      <a:r>
                        <a:rPr lang="en-US" sz="1600" b="0" dirty="0">
                          <a:solidFill>
                            <a:schemeClr val="tx1"/>
                          </a:solidFill>
                          <a:effectLst/>
                        </a:rPr>
                        <a:t>require</a:t>
                      </a:r>
                      <a:r>
                        <a:rPr lang="en-US" sz="1600" b="0" spc="-90" dirty="0">
                          <a:solidFill>
                            <a:schemeClr val="tx1"/>
                          </a:solidFill>
                          <a:effectLst/>
                        </a:rPr>
                        <a:t> </a:t>
                      </a:r>
                      <a:r>
                        <a:rPr lang="en-US" sz="1600" b="0" dirty="0">
                          <a:solidFill>
                            <a:schemeClr val="tx1"/>
                          </a:solidFill>
                          <a:effectLst/>
                        </a:rPr>
                        <a:t>furniture</a:t>
                      </a:r>
                      <a:r>
                        <a:rPr lang="en-US" sz="1600" b="0" spc="-90" dirty="0">
                          <a:solidFill>
                            <a:schemeClr val="tx1"/>
                          </a:solidFill>
                          <a:effectLst/>
                        </a:rPr>
                        <a:t> </a:t>
                      </a:r>
                      <a:r>
                        <a:rPr lang="en-US" sz="1600" b="0" dirty="0">
                          <a:solidFill>
                            <a:schemeClr val="tx1"/>
                          </a:solidFill>
                          <a:effectLst/>
                        </a:rPr>
                        <a:t>to</a:t>
                      </a:r>
                      <a:r>
                        <a:rPr lang="en-US" sz="1600" b="0" spc="-85" dirty="0">
                          <a:solidFill>
                            <a:schemeClr val="tx1"/>
                          </a:solidFill>
                          <a:effectLst/>
                        </a:rPr>
                        <a:t> </a:t>
                      </a:r>
                      <a:r>
                        <a:rPr lang="en-US" sz="1600" b="0" dirty="0">
                          <a:solidFill>
                            <a:schemeClr val="tx1"/>
                          </a:solidFill>
                          <a:effectLst/>
                        </a:rPr>
                        <a:t>be</a:t>
                      </a:r>
                      <a:r>
                        <a:rPr lang="en-US" sz="1600" b="0" spc="-90" dirty="0">
                          <a:solidFill>
                            <a:schemeClr val="tx1"/>
                          </a:solidFill>
                          <a:effectLst/>
                        </a:rPr>
                        <a:t> </a:t>
                      </a:r>
                      <a:r>
                        <a:rPr lang="en-US" sz="1600" b="0" dirty="0">
                          <a:solidFill>
                            <a:schemeClr val="tx1"/>
                          </a:solidFill>
                          <a:effectLst/>
                        </a:rPr>
                        <a:t>moved</a:t>
                      </a:r>
                      <a:r>
                        <a:rPr lang="en-US" sz="1600" b="0" spc="-80" dirty="0">
                          <a:solidFill>
                            <a:schemeClr val="tx1"/>
                          </a:solidFill>
                          <a:effectLst/>
                        </a:rPr>
                        <a:t> </a:t>
                      </a:r>
                      <a:r>
                        <a:rPr lang="en-US" sz="1600" b="0" dirty="0">
                          <a:solidFill>
                            <a:schemeClr val="tx1"/>
                          </a:solidFill>
                          <a:effectLst/>
                        </a:rPr>
                        <a:t>away</a:t>
                      </a:r>
                      <a:r>
                        <a:rPr lang="en-US" sz="1600" b="0" spc="-70" dirty="0">
                          <a:solidFill>
                            <a:schemeClr val="tx1"/>
                          </a:solidFill>
                          <a:effectLst/>
                        </a:rPr>
                        <a:t> </a:t>
                      </a:r>
                      <a:r>
                        <a:rPr lang="en-US" sz="1600" b="0" dirty="0">
                          <a:solidFill>
                            <a:schemeClr val="tx1"/>
                          </a:solidFill>
                          <a:effectLst/>
                        </a:rPr>
                        <a:t>from</a:t>
                      </a:r>
                      <a:r>
                        <a:rPr lang="en-US" sz="1600" b="0" spc="-85" dirty="0">
                          <a:solidFill>
                            <a:schemeClr val="tx1"/>
                          </a:solidFill>
                          <a:effectLst/>
                        </a:rPr>
                        <a:t> </a:t>
                      </a:r>
                      <a:r>
                        <a:rPr lang="en-US" sz="1600" b="0" dirty="0">
                          <a:solidFill>
                            <a:schemeClr val="tx1"/>
                          </a:solidFill>
                          <a:effectLst/>
                        </a:rPr>
                        <a:t>walls,</a:t>
                      </a:r>
                      <a:r>
                        <a:rPr lang="en-US" sz="1600" b="0" spc="-85" dirty="0">
                          <a:solidFill>
                            <a:schemeClr val="tx1"/>
                          </a:solidFill>
                          <a:effectLst/>
                        </a:rPr>
                        <a:t> </a:t>
                      </a:r>
                      <a:r>
                        <a:rPr lang="en-US" sz="1600" b="0" dirty="0">
                          <a:solidFill>
                            <a:schemeClr val="tx1"/>
                          </a:solidFill>
                          <a:effectLst/>
                        </a:rPr>
                        <a:t>reflective</a:t>
                      </a:r>
                      <a:r>
                        <a:rPr lang="en-US" sz="1600" b="0" spc="-90" dirty="0">
                          <a:solidFill>
                            <a:schemeClr val="tx1"/>
                          </a:solidFill>
                          <a:effectLst/>
                        </a:rPr>
                        <a:t> </a:t>
                      </a:r>
                      <a:r>
                        <a:rPr lang="en-US" sz="1600" b="0" dirty="0">
                          <a:solidFill>
                            <a:schemeClr val="tx1"/>
                          </a:solidFill>
                          <a:effectLst/>
                        </a:rPr>
                        <a:t>paint</a:t>
                      </a:r>
                      <a:r>
                        <a:rPr lang="en-US" sz="1600" b="0" spc="-80" dirty="0">
                          <a:solidFill>
                            <a:schemeClr val="tx1"/>
                          </a:solidFill>
                          <a:effectLst/>
                        </a:rPr>
                        <a:t> </a:t>
                      </a:r>
                      <a:r>
                        <a:rPr lang="en-US" sz="1600" b="0" dirty="0">
                          <a:solidFill>
                            <a:schemeClr val="tx1"/>
                          </a:solidFill>
                          <a:effectLst/>
                        </a:rPr>
                        <a:t>to</a:t>
                      </a:r>
                      <a:r>
                        <a:rPr lang="en-US" sz="1600" b="0" spc="-80" dirty="0">
                          <a:solidFill>
                            <a:schemeClr val="tx1"/>
                          </a:solidFill>
                          <a:effectLst/>
                        </a:rPr>
                        <a:t> </a:t>
                      </a:r>
                      <a:r>
                        <a:rPr lang="en-US" sz="1600" b="0" dirty="0">
                          <a:solidFill>
                            <a:schemeClr val="tx1"/>
                          </a:solidFill>
                          <a:effectLst/>
                        </a:rPr>
                        <a:t>be</a:t>
                      </a:r>
                      <a:r>
                        <a:rPr lang="en-US" sz="1600" b="0" spc="-90" dirty="0">
                          <a:solidFill>
                            <a:schemeClr val="tx1"/>
                          </a:solidFill>
                          <a:effectLst/>
                        </a:rPr>
                        <a:t> </a:t>
                      </a:r>
                      <a:r>
                        <a:rPr lang="en-US" sz="1600" b="0" dirty="0">
                          <a:solidFill>
                            <a:schemeClr val="tx1"/>
                          </a:solidFill>
                          <a:effectLst/>
                        </a:rPr>
                        <a:t>used</a:t>
                      </a:r>
                      <a:r>
                        <a:rPr lang="en-US" sz="1600" b="0" spc="-80" dirty="0">
                          <a:solidFill>
                            <a:schemeClr val="tx1"/>
                          </a:solidFill>
                          <a:effectLst/>
                        </a:rPr>
                        <a:t> </a:t>
                      </a:r>
                      <a:r>
                        <a:rPr lang="en-US" sz="1600" b="0" dirty="0">
                          <a:solidFill>
                            <a:schemeClr val="tx1"/>
                          </a:solidFill>
                          <a:effectLst/>
                        </a:rPr>
                        <a:t>and</a:t>
                      </a:r>
                      <a:r>
                        <a:rPr lang="en-US" sz="1600" b="0" spc="-80" dirty="0">
                          <a:solidFill>
                            <a:schemeClr val="tx1"/>
                          </a:solidFill>
                          <a:effectLst/>
                        </a:rPr>
                        <a:t> </a:t>
                      </a:r>
                      <a:r>
                        <a:rPr lang="en-US" sz="1600" b="0" dirty="0">
                          <a:solidFill>
                            <a:schemeClr val="tx1"/>
                          </a:solidFill>
                          <a:effectLst/>
                        </a:rPr>
                        <a:t>multiple</a:t>
                      </a:r>
                      <a:r>
                        <a:rPr lang="en-US" sz="1600" b="0" spc="-90" dirty="0">
                          <a:solidFill>
                            <a:schemeClr val="tx1"/>
                          </a:solidFill>
                          <a:effectLst/>
                        </a:rPr>
                        <a:t> </a:t>
                      </a:r>
                      <a:r>
                        <a:rPr lang="en-US" sz="1600" b="0" dirty="0">
                          <a:solidFill>
                            <a:schemeClr val="tx1"/>
                          </a:solidFill>
                          <a:effectLst/>
                        </a:rPr>
                        <a:t>devices</a:t>
                      </a:r>
                      <a:r>
                        <a:rPr lang="en-US" sz="1600" b="0" spc="-75" dirty="0">
                          <a:solidFill>
                            <a:schemeClr val="tx1"/>
                          </a:solidFill>
                          <a:effectLst/>
                        </a:rPr>
                        <a:t> </a:t>
                      </a:r>
                      <a:r>
                        <a:rPr lang="en-US" sz="1600" b="0" dirty="0">
                          <a:solidFill>
                            <a:schemeClr val="tx1"/>
                          </a:solidFill>
                          <a:effectLst/>
                        </a:rPr>
                        <a:t>to</a:t>
                      </a:r>
                      <a:r>
                        <a:rPr lang="en-US" sz="1600" b="0" spc="-80" dirty="0">
                          <a:solidFill>
                            <a:schemeClr val="tx1"/>
                          </a:solidFill>
                          <a:effectLst/>
                        </a:rPr>
                        <a:t> </a:t>
                      </a:r>
                      <a:r>
                        <a:rPr lang="en-US" sz="1600" b="0" dirty="0">
                          <a:solidFill>
                            <a:schemeClr val="tx1"/>
                          </a:solidFill>
                          <a:effectLst/>
                        </a:rPr>
                        <a:t>be</a:t>
                      </a:r>
                      <a:r>
                        <a:rPr lang="en-US" sz="1600" b="0" spc="-90" dirty="0">
                          <a:solidFill>
                            <a:schemeClr val="tx1"/>
                          </a:solidFill>
                          <a:effectLst/>
                        </a:rPr>
                        <a:t> </a:t>
                      </a:r>
                      <a:r>
                        <a:rPr lang="en-US" sz="1600" b="0" dirty="0">
                          <a:solidFill>
                            <a:schemeClr val="tx1"/>
                          </a:solidFill>
                          <a:effectLst/>
                        </a:rPr>
                        <a:t>deployed</a:t>
                      </a:r>
                      <a:r>
                        <a:rPr lang="en-US" sz="1600" b="0" spc="-80" dirty="0">
                          <a:solidFill>
                            <a:schemeClr val="tx1"/>
                          </a:solidFill>
                          <a:effectLst/>
                        </a:rPr>
                        <a:t> </a:t>
                      </a:r>
                      <a:r>
                        <a:rPr lang="en-US" sz="1600" b="0" dirty="0">
                          <a:solidFill>
                            <a:schemeClr val="tx1"/>
                          </a:solidFill>
                          <a:effectLst/>
                        </a:rPr>
                        <a:t>in</a:t>
                      </a:r>
                      <a:r>
                        <a:rPr lang="en-US" sz="1600" b="0" spc="-80" dirty="0">
                          <a:solidFill>
                            <a:schemeClr val="tx1"/>
                          </a:solidFill>
                          <a:effectLst/>
                        </a:rPr>
                        <a:t> </a:t>
                      </a:r>
                      <a:r>
                        <a:rPr lang="en-US" sz="1600" b="0" dirty="0">
                          <a:solidFill>
                            <a:schemeClr val="tx1"/>
                          </a:solidFill>
                          <a:effectLst/>
                        </a:rPr>
                        <a:t>the</a:t>
                      </a:r>
                      <a:r>
                        <a:rPr lang="en-US" sz="1600" b="0" spc="-90" dirty="0">
                          <a:solidFill>
                            <a:schemeClr val="tx1"/>
                          </a:solidFill>
                          <a:effectLst/>
                        </a:rPr>
                        <a:t> </a:t>
                      </a:r>
                      <a:r>
                        <a:rPr lang="en-US" sz="1600" b="0" dirty="0">
                          <a:solidFill>
                            <a:schemeClr val="tx1"/>
                          </a:solidFill>
                          <a:effectLst/>
                        </a:rPr>
                        <a:t>room</a:t>
                      </a:r>
                      <a:r>
                        <a:rPr lang="en-US" sz="1600" b="0" spc="-75" dirty="0">
                          <a:solidFill>
                            <a:schemeClr val="tx1"/>
                          </a:solidFill>
                          <a:effectLst/>
                        </a:rPr>
                        <a:t> </a:t>
                      </a:r>
                      <a:r>
                        <a:rPr lang="en-US" sz="1600" b="0" dirty="0">
                          <a:solidFill>
                            <a:schemeClr val="tx1"/>
                          </a:solidFill>
                          <a:effectLst/>
                        </a:rPr>
                        <a:t>to</a:t>
                      </a:r>
                      <a:r>
                        <a:rPr lang="en-US" sz="1600" b="0" spc="-80" dirty="0">
                          <a:solidFill>
                            <a:schemeClr val="tx1"/>
                          </a:solidFill>
                          <a:effectLst/>
                        </a:rPr>
                        <a:t> </a:t>
                      </a:r>
                      <a:r>
                        <a:rPr lang="en-US" sz="1600" b="0" dirty="0">
                          <a:solidFill>
                            <a:schemeClr val="tx1"/>
                          </a:solidFill>
                          <a:effectLst/>
                        </a:rPr>
                        <a:t>achieve</a:t>
                      </a:r>
                      <a:r>
                        <a:rPr lang="en-US" sz="1600" b="0" spc="-90" dirty="0">
                          <a:solidFill>
                            <a:schemeClr val="tx1"/>
                          </a:solidFill>
                          <a:effectLst/>
                        </a:rPr>
                        <a:t> </a:t>
                      </a:r>
                      <a:r>
                        <a:rPr lang="en-US" sz="1600" b="0" dirty="0">
                          <a:solidFill>
                            <a:schemeClr val="tx1"/>
                          </a:solidFill>
                          <a:effectLst/>
                        </a:rPr>
                        <a:t>a</a:t>
                      </a:r>
                      <a:r>
                        <a:rPr lang="en-US" sz="1600" b="0" spc="-80" dirty="0">
                          <a:solidFill>
                            <a:schemeClr val="tx1"/>
                          </a:solidFill>
                          <a:effectLst/>
                        </a:rPr>
                        <a:t> </a:t>
                      </a:r>
                      <a:r>
                        <a:rPr lang="en-US" sz="1600" b="0" dirty="0">
                          <a:solidFill>
                            <a:schemeClr val="tx1"/>
                          </a:solidFill>
                          <a:effectLst/>
                        </a:rPr>
                        <a:t>3-4</a:t>
                      </a:r>
                      <a:r>
                        <a:rPr lang="en-US" sz="1600" b="0" spc="-85" dirty="0">
                          <a:solidFill>
                            <a:schemeClr val="tx1"/>
                          </a:solidFill>
                          <a:effectLst/>
                        </a:rPr>
                        <a:t> </a:t>
                      </a:r>
                      <a:r>
                        <a:rPr lang="en-US" sz="1600" b="0" dirty="0">
                          <a:solidFill>
                            <a:schemeClr val="tx1"/>
                          </a:solidFill>
                          <a:effectLst/>
                        </a:rPr>
                        <a:t>log</a:t>
                      </a:r>
                      <a:r>
                        <a:rPr lang="en-US" sz="1600" b="0" spc="-85" dirty="0">
                          <a:solidFill>
                            <a:schemeClr val="tx1"/>
                          </a:solidFill>
                          <a:effectLst/>
                        </a:rPr>
                        <a:t> </a:t>
                      </a:r>
                      <a:r>
                        <a:rPr lang="en-US" sz="1600" b="0" dirty="0">
                          <a:solidFill>
                            <a:schemeClr val="tx1"/>
                          </a:solidFill>
                          <a:effectLst/>
                        </a:rPr>
                        <a:t>kill.</a:t>
                      </a:r>
                      <a:r>
                        <a:rPr lang="en-US" sz="1600" b="0" spc="-70" dirty="0">
                          <a:solidFill>
                            <a:schemeClr val="tx1"/>
                          </a:solidFill>
                          <a:effectLst/>
                        </a:rPr>
                        <a:t> </a:t>
                      </a:r>
                      <a:r>
                        <a:rPr lang="en-US" sz="1600" b="0" dirty="0" err="1">
                          <a:solidFill>
                            <a:schemeClr val="tx1"/>
                          </a:solidFill>
                          <a:effectLst/>
                        </a:rPr>
                        <a:t>SteraMist</a:t>
                      </a:r>
                      <a:r>
                        <a:rPr lang="en-US" sz="1600" b="0" spc="-80" dirty="0">
                          <a:solidFill>
                            <a:schemeClr val="tx1"/>
                          </a:solidFill>
                          <a:effectLst/>
                        </a:rPr>
                        <a:t> </a:t>
                      </a:r>
                      <a:r>
                        <a:rPr lang="en-US" sz="1600" b="0" dirty="0">
                          <a:solidFill>
                            <a:schemeClr val="tx1"/>
                          </a:solidFill>
                          <a:effectLst/>
                        </a:rPr>
                        <a:t>is</a:t>
                      </a:r>
                      <a:r>
                        <a:rPr lang="en-US" sz="1600" b="0" spc="-90" dirty="0">
                          <a:solidFill>
                            <a:schemeClr val="tx1"/>
                          </a:solidFill>
                          <a:effectLst/>
                        </a:rPr>
                        <a:t> </a:t>
                      </a:r>
                      <a:r>
                        <a:rPr lang="en-US" sz="1600" b="0" dirty="0">
                          <a:solidFill>
                            <a:schemeClr val="tx1"/>
                          </a:solidFill>
                          <a:effectLst/>
                        </a:rPr>
                        <a:t>a</a:t>
                      </a:r>
                      <a:r>
                        <a:rPr lang="en-US" sz="1600" b="0" spc="-80" dirty="0">
                          <a:solidFill>
                            <a:schemeClr val="tx1"/>
                          </a:solidFill>
                          <a:effectLst/>
                        </a:rPr>
                        <a:t> </a:t>
                      </a:r>
                      <a:r>
                        <a:rPr lang="en-US" sz="1600" b="0" dirty="0">
                          <a:solidFill>
                            <a:schemeClr val="tx1"/>
                          </a:solidFill>
                          <a:effectLst/>
                        </a:rPr>
                        <a:t>six</a:t>
                      </a:r>
                      <a:r>
                        <a:rPr lang="en-US" sz="1600" b="0" spc="-80" dirty="0">
                          <a:solidFill>
                            <a:schemeClr val="tx1"/>
                          </a:solidFill>
                          <a:effectLst/>
                        </a:rPr>
                        <a:t> </a:t>
                      </a:r>
                      <a:r>
                        <a:rPr lang="en-US" sz="1600" b="0" dirty="0">
                          <a:solidFill>
                            <a:schemeClr val="tx1"/>
                          </a:solidFill>
                          <a:effectLst/>
                        </a:rPr>
                        <a:t>log</a:t>
                      </a:r>
                      <a:r>
                        <a:rPr lang="en-US" sz="1600" b="0" spc="-85" dirty="0">
                          <a:solidFill>
                            <a:schemeClr val="tx1"/>
                          </a:solidFill>
                          <a:effectLst/>
                        </a:rPr>
                        <a:t> </a:t>
                      </a:r>
                      <a:r>
                        <a:rPr lang="en-US" sz="1600" b="0" dirty="0">
                          <a:solidFill>
                            <a:schemeClr val="tx1"/>
                          </a:solidFill>
                          <a:effectLst/>
                        </a:rPr>
                        <a:t>spray</a:t>
                      </a:r>
                      <a:r>
                        <a:rPr lang="en-US" sz="1600" b="0" spc="-80" dirty="0">
                          <a:solidFill>
                            <a:schemeClr val="tx1"/>
                          </a:solidFill>
                          <a:effectLst/>
                        </a:rPr>
                        <a:t> </a:t>
                      </a:r>
                      <a:r>
                        <a:rPr lang="en-US" sz="1600" b="0" dirty="0">
                          <a:solidFill>
                            <a:schemeClr val="tx1"/>
                          </a:solidFill>
                          <a:effectLst/>
                        </a:rPr>
                        <a:t>and</a:t>
                      </a:r>
                      <a:r>
                        <a:rPr lang="en-US" sz="1600" b="0" spc="-80" dirty="0">
                          <a:solidFill>
                            <a:schemeClr val="tx1"/>
                          </a:solidFill>
                          <a:effectLst/>
                        </a:rPr>
                        <a:t> </a:t>
                      </a:r>
                      <a:r>
                        <a:rPr lang="en-US" sz="1600" b="0" dirty="0">
                          <a:solidFill>
                            <a:schemeClr val="tx1"/>
                          </a:solidFill>
                          <a:effectLst/>
                        </a:rPr>
                        <a:t>kill</a:t>
                      </a:r>
                      <a:r>
                        <a:rPr lang="en-US" sz="1600" b="0" spc="-90" dirty="0">
                          <a:solidFill>
                            <a:schemeClr val="tx1"/>
                          </a:solidFill>
                          <a:effectLst/>
                        </a:rPr>
                        <a:t> </a:t>
                      </a:r>
                      <a:r>
                        <a:rPr lang="en-US" sz="1600" b="0" dirty="0">
                          <a:solidFill>
                            <a:schemeClr val="tx1"/>
                          </a:solidFill>
                          <a:effectLst/>
                        </a:rPr>
                        <a:t>technology,</a:t>
                      </a:r>
                      <a:r>
                        <a:rPr lang="en-US" sz="1600" b="0" spc="-85" dirty="0">
                          <a:solidFill>
                            <a:schemeClr val="tx1"/>
                          </a:solidFill>
                          <a:effectLst/>
                        </a:rPr>
                        <a:t> </a:t>
                      </a:r>
                      <a:r>
                        <a:rPr lang="en-US" sz="1600" b="0" dirty="0">
                          <a:solidFill>
                            <a:schemeClr val="tx1"/>
                          </a:solidFill>
                          <a:effectLst/>
                        </a:rPr>
                        <a:t>100%</a:t>
                      </a:r>
                      <a:r>
                        <a:rPr lang="en-US" sz="1600" b="0" spc="-90" dirty="0">
                          <a:solidFill>
                            <a:schemeClr val="tx1"/>
                          </a:solidFill>
                          <a:effectLst/>
                        </a:rPr>
                        <a:t> </a:t>
                      </a:r>
                      <a:r>
                        <a:rPr lang="en-US" sz="1600" b="0" dirty="0">
                          <a:solidFill>
                            <a:schemeClr val="tx1"/>
                          </a:solidFill>
                          <a:effectLst/>
                        </a:rPr>
                        <a:t>percent</a:t>
                      </a:r>
                      <a:r>
                        <a:rPr lang="en-US" sz="1600" b="0" spc="-80" dirty="0">
                          <a:solidFill>
                            <a:schemeClr val="tx1"/>
                          </a:solidFill>
                          <a:effectLst/>
                        </a:rPr>
                        <a:t> </a:t>
                      </a:r>
                      <a:r>
                        <a:rPr lang="en-US" sz="1600" b="0" dirty="0">
                          <a:solidFill>
                            <a:schemeClr val="tx1"/>
                          </a:solidFill>
                          <a:effectLst/>
                        </a:rPr>
                        <a:t>green</a:t>
                      </a:r>
                      <a:r>
                        <a:rPr lang="en-US" sz="1600" b="0" spc="-70" dirty="0">
                          <a:solidFill>
                            <a:schemeClr val="tx1"/>
                          </a:solidFill>
                          <a:effectLst/>
                        </a:rPr>
                        <a:t> </a:t>
                      </a:r>
                      <a:r>
                        <a:rPr lang="en-US" sz="1600" b="0" dirty="0">
                          <a:solidFill>
                            <a:schemeClr val="tx1"/>
                          </a:solidFill>
                          <a:effectLst/>
                        </a:rPr>
                        <a:t>clean,</a:t>
                      </a:r>
                      <a:r>
                        <a:rPr lang="en-US" sz="1600" b="0" spc="-85" dirty="0">
                          <a:solidFill>
                            <a:schemeClr val="tx1"/>
                          </a:solidFill>
                          <a:effectLst/>
                        </a:rPr>
                        <a:t> </a:t>
                      </a:r>
                      <a:r>
                        <a:rPr lang="en-US" sz="1600" b="0" dirty="0">
                          <a:solidFill>
                            <a:schemeClr val="tx1"/>
                          </a:solidFill>
                          <a:effectLst/>
                        </a:rPr>
                        <a:t>minimal</a:t>
                      </a:r>
                      <a:r>
                        <a:rPr lang="en-US" sz="1600" b="0" spc="-80" dirty="0">
                          <a:solidFill>
                            <a:schemeClr val="tx1"/>
                          </a:solidFill>
                          <a:effectLst/>
                        </a:rPr>
                        <a:t> </a:t>
                      </a:r>
                      <a:r>
                        <a:rPr lang="en-US" sz="1600" b="0" dirty="0">
                          <a:solidFill>
                            <a:schemeClr val="tx1"/>
                          </a:solidFill>
                          <a:effectLst/>
                        </a:rPr>
                        <a:t>room</a:t>
                      </a:r>
                      <a:r>
                        <a:rPr lang="en-US" sz="1600" b="0" spc="-90" dirty="0">
                          <a:solidFill>
                            <a:schemeClr val="tx1"/>
                          </a:solidFill>
                          <a:effectLst/>
                        </a:rPr>
                        <a:t> </a:t>
                      </a:r>
                      <a:r>
                        <a:rPr lang="en-US" sz="1600" b="0" dirty="0">
                          <a:solidFill>
                            <a:schemeClr val="tx1"/>
                          </a:solidFill>
                          <a:effectLst/>
                        </a:rPr>
                        <a:t>preparation</a:t>
                      </a:r>
                      <a:r>
                        <a:rPr lang="en-US" sz="1600" dirty="0" smtClean="0">
                          <a:solidFill>
                            <a:schemeClr val="tx1"/>
                          </a:solidFill>
                          <a:effectLst/>
                        </a:rPr>
                        <a:t>.</a:t>
                      </a:r>
                      <a:endParaRPr lang="en-US" sz="1600" dirty="0">
                        <a:solidFill>
                          <a:schemeClr val="tx1"/>
                        </a:solidFill>
                        <a:effectLst/>
                      </a:endParaRPr>
                    </a:p>
                  </a:txBody>
                  <a:tcPr marL="0" marR="0" marT="0" marB="0">
                    <a:noFill/>
                  </a:tcPr>
                </a:tc>
              </a:tr>
            </a:tbl>
          </a:graphicData>
        </a:graphic>
      </p:graphicFrame>
    </p:spTree>
    <p:extLst>
      <p:ext uri="{BB962C8B-B14F-4D97-AF65-F5344CB8AC3E}">
        <p14:creationId xmlns:p14="http://schemas.microsoft.com/office/powerpoint/2010/main" val="286556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19200"/>
            <a:ext cx="7010400" cy="4154984"/>
          </a:xfrm>
          <a:prstGeom prst="rect">
            <a:avLst/>
          </a:prstGeom>
        </p:spPr>
        <p:txBody>
          <a:bodyPr wrap="square">
            <a:spAutoFit/>
          </a:bodyPr>
          <a:lstStyle/>
          <a:p>
            <a:pPr marL="342900" marR="0" lvl="0" indent="-342900">
              <a:spcBef>
                <a:spcPts val="30"/>
              </a:spcBef>
              <a:spcAft>
                <a:spcPts val="0"/>
              </a:spcAft>
              <a:buSzPts val="1000"/>
              <a:buFont typeface="Symbol"/>
              <a:buChar char=""/>
              <a:tabLst>
                <a:tab pos="522605" algn="l"/>
                <a:tab pos="523240" algn="l"/>
              </a:tabLst>
            </a:pPr>
            <a:r>
              <a:rPr lang="en-US" sz="2400" dirty="0"/>
              <a:t>There</a:t>
            </a:r>
            <a:r>
              <a:rPr lang="en-US" sz="2400" spc="-120" dirty="0"/>
              <a:t> </a:t>
            </a:r>
            <a:r>
              <a:rPr lang="en-US" sz="2400" dirty="0"/>
              <a:t>is</a:t>
            </a:r>
            <a:r>
              <a:rPr lang="en-US" sz="2400" spc="-120" dirty="0"/>
              <a:t> </a:t>
            </a:r>
            <a:r>
              <a:rPr lang="en-US" sz="2400" dirty="0"/>
              <a:t>also</a:t>
            </a:r>
            <a:r>
              <a:rPr lang="en-US" sz="2400" spc="-105" dirty="0"/>
              <a:t> </a:t>
            </a:r>
            <a:r>
              <a:rPr lang="en-US" sz="2400" dirty="0"/>
              <a:t>evidence</a:t>
            </a:r>
            <a:r>
              <a:rPr lang="en-US" sz="2400" spc="-120" dirty="0"/>
              <a:t> </a:t>
            </a:r>
            <a:r>
              <a:rPr lang="en-US" sz="2400" dirty="0"/>
              <a:t>of</a:t>
            </a:r>
            <a:r>
              <a:rPr lang="en-US" sz="2400" spc="-110" dirty="0"/>
              <a:t> </a:t>
            </a:r>
            <a:r>
              <a:rPr lang="en-US" sz="2400" dirty="0"/>
              <a:t>UV</a:t>
            </a:r>
            <a:r>
              <a:rPr lang="en-US" sz="2400" spc="-115" dirty="0"/>
              <a:t> </a:t>
            </a:r>
            <a:r>
              <a:rPr lang="en-US" sz="2400" dirty="0"/>
              <a:t>causes</a:t>
            </a:r>
            <a:r>
              <a:rPr lang="en-US" sz="2400" spc="-110" dirty="0"/>
              <a:t> </a:t>
            </a:r>
            <a:r>
              <a:rPr lang="en-US" sz="2400" dirty="0"/>
              <a:t>mutated</a:t>
            </a:r>
            <a:r>
              <a:rPr lang="en-US" sz="2400" spc="-115" dirty="0"/>
              <a:t> </a:t>
            </a:r>
            <a:r>
              <a:rPr lang="en-US" sz="2400" dirty="0"/>
              <a:t>bacteria</a:t>
            </a:r>
            <a:r>
              <a:rPr lang="en-US" sz="2400" spc="-115" dirty="0"/>
              <a:t> </a:t>
            </a:r>
            <a:r>
              <a:rPr lang="en-US" sz="2400" dirty="0"/>
              <a:t>from</a:t>
            </a:r>
            <a:r>
              <a:rPr lang="en-US" sz="2400" spc="-110" dirty="0"/>
              <a:t> </a:t>
            </a:r>
            <a:r>
              <a:rPr lang="en-US" sz="2400" dirty="0"/>
              <a:t>a</a:t>
            </a:r>
            <a:r>
              <a:rPr lang="en-US" sz="2400" spc="-115" dirty="0"/>
              <a:t> </a:t>
            </a:r>
            <a:r>
              <a:rPr lang="en-US" sz="2400" dirty="0"/>
              <a:t>distance</a:t>
            </a:r>
            <a:r>
              <a:rPr lang="en-US" sz="2400" spc="-120" dirty="0"/>
              <a:t> </a:t>
            </a:r>
            <a:r>
              <a:rPr lang="en-US" sz="2400" dirty="0"/>
              <a:t>and</a:t>
            </a:r>
            <a:r>
              <a:rPr lang="en-US" sz="2400" spc="-115" dirty="0"/>
              <a:t> </a:t>
            </a:r>
            <a:r>
              <a:rPr lang="en-US" sz="2400" dirty="0"/>
              <a:t>these</a:t>
            </a:r>
            <a:r>
              <a:rPr lang="en-US" sz="2400" spc="-120" dirty="0"/>
              <a:t> </a:t>
            </a:r>
            <a:r>
              <a:rPr lang="en-US" sz="2400" dirty="0"/>
              <a:t>bacteria</a:t>
            </a:r>
            <a:r>
              <a:rPr lang="en-US" sz="2400" spc="-105" dirty="0"/>
              <a:t> </a:t>
            </a:r>
            <a:r>
              <a:rPr lang="en-US" sz="2400" dirty="0"/>
              <a:t>are</a:t>
            </a:r>
            <a:r>
              <a:rPr lang="en-US" sz="2400" spc="-120" dirty="0"/>
              <a:t> </a:t>
            </a:r>
            <a:r>
              <a:rPr lang="en-US" sz="2400" dirty="0"/>
              <a:t>developing</a:t>
            </a:r>
            <a:r>
              <a:rPr lang="en-US" sz="2400" spc="-115" dirty="0"/>
              <a:t> </a:t>
            </a:r>
            <a:r>
              <a:rPr lang="en-US" sz="2400" dirty="0"/>
              <a:t>a</a:t>
            </a:r>
            <a:r>
              <a:rPr lang="en-US" sz="2400" spc="-115" dirty="0"/>
              <a:t> </a:t>
            </a:r>
            <a:r>
              <a:rPr lang="en-US" sz="2400" dirty="0"/>
              <a:t>resistance</a:t>
            </a:r>
            <a:r>
              <a:rPr lang="en-US" sz="2400" spc="-120" dirty="0"/>
              <a:t> </a:t>
            </a:r>
            <a:r>
              <a:rPr lang="en-US" sz="2400" dirty="0"/>
              <a:t>to</a:t>
            </a:r>
            <a:r>
              <a:rPr lang="en-US" sz="2400" spc="-105" dirty="0"/>
              <a:t> </a:t>
            </a:r>
            <a:r>
              <a:rPr lang="en-US" sz="2400" dirty="0"/>
              <a:t>UV</a:t>
            </a:r>
            <a:r>
              <a:rPr lang="en-US" sz="2400" spc="-115" dirty="0"/>
              <a:t> </a:t>
            </a:r>
            <a:r>
              <a:rPr lang="en-US" sz="2400" dirty="0"/>
              <a:t>light</a:t>
            </a:r>
            <a:r>
              <a:rPr lang="en-US" sz="2400" spc="-115" dirty="0"/>
              <a:t> </a:t>
            </a:r>
            <a:r>
              <a:rPr lang="en-US" sz="2400" dirty="0"/>
              <a:t>in</a:t>
            </a:r>
            <a:r>
              <a:rPr lang="en-US" sz="2400" spc="-115" dirty="0"/>
              <a:t> </a:t>
            </a:r>
            <a:r>
              <a:rPr lang="en-US" sz="2400" dirty="0"/>
              <a:t>water</a:t>
            </a:r>
            <a:r>
              <a:rPr lang="en-US" sz="2400" spc="-115" dirty="0"/>
              <a:t> </a:t>
            </a:r>
            <a:r>
              <a:rPr lang="en-US" sz="2400" dirty="0"/>
              <a:t>and</a:t>
            </a:r>
            <a:r>
              <a:rPr lang="en-US" sz="2400" spc="-115" dirty="0"/>
              <a:t> </a:t>
            </a:r>
            <a:r>
              <a:rPr lang="en-US" sz="2400" dirty="0"/>
              <a:t>possibly</a:t>
            </a:r>
            <a:r>
              <a:rPr lang="en-US" sz="2400" spc="-115" dirty="0"/>
              <a:t> </a:t>
            </a:r>
            <a:r>
              <a:rPr lang="en-US" sz="2400" dirty="0"/>
              <a:t>air</a:t>
            </a:r>
            <a:r>
              <a:rPr lang="en-US" sz="2400" dirty="0" smtClean="0"/>
              <a:t>.</a:t>
            </a:r>
          </a:p>
          <a:p>
            <a:pPr marR="0" lvl="0">
              <a:spcBef>
                <a:spcPts val="30"/>
              </a:spcBef>
              <a:spcAft>
                <a:spcPts val="0"/>
              </a:spcAft>
              <a:buSzPts val="1000"/>
              <a:tabLst>
                <a:tab pos="522605" algn="l"/>
                <a:tab pos="523240" algn="l"/>
              </a:tabLst>
            </a:pPr>
            <a:endParaRPr lang="en-US" sz="2400" dirty="0"/>
          </a:p>
          <a:p>
            <a:pPr marL="342900" marR="0" lvl="0" indent="-342900">
              <a:spcBef>
                <a:spcPts val="30"/>
              </a:spcBef>
              <a:spcAft>
                <a:spcPts val="0"/>
              </a:spcAft>
              <a:buSzPts val="1000"/>
              <a:buFont typeface="Symbol"/>
              <a:buChar char=""/>
              <a:tabLst>
                <a:tab pos="522605" algn="l"/>
                <a:tab pos="523240" algn="l"/>
              </a:tabLst>
            </a:pPr>
            <a:r>
              <a:rPr lang="en-US" sz="2400" dirty="0"/>
              <a:t>May</a:t>
            </a:r>
            <a:r>
              <a:rPr lang="en-US" sz="2400" spc="-130" dirty="0"/>
              <a:t> </a:t>
            </a:r>
            <a:r>
              <a:rPr lang="en-US" sz="2400" dirty="0"/>
              <a:t>possibly</a:t>
            </a:r>
            <a:r>
              <a:rPr lang="en-US" sz="2400" spc="-130" dirty="0"/>
              <a:t> </a:t>
            </a:r>
            <a:r>
              <a:rPr lang="en-US" sz="2400" dirty="0"/>
              <a:t>cause</a:t>
            </a:r>
            <a:r>
              <a:rPr lang="en-US" sz="2400" spc="-135" dirty="0"/>
              <a:t> </a:t>
            </a:r>
            <a:r>
              <a:rPr lang="en-US" sz="2400" dirty="0"/>
              <a:t>corneal</a:t>
            </a:r>
            <a:r>
              <a:rPr lang="en-US" sz="2400" spc="-130" dirty="0"/>
              <a:t> </a:t>
            </a:r>
            <a:r>
              <a:rPr lang="en-US" sz="2400" dirty="0"/>
              <a:t>damage.</a:t>
            </a:r>
            <a:r>
              <a:rPr lang="en-US" sz="2400" spc="-135" dirty="0"/>
              <a:t> </a:t>
            </a:r>
            <a:r>
              <a:rPr lang="en-US" sz="2400" dirty="0" err="1"/>
              <a:t>SteraMist</a:t>
            </a:r>
            <a:r>
              <a:rPr lang="en-US" sz="2400" spc="-130" dirty="0"/>
              <a:t> </a:t>
            </a:r>
            <a:r>
              <a:rPr lang="en-US" sz="2400" dirty="0"/>
              <a:t>is</a:t>
            </a:r>
            <a:r>
              <a:rPr lang="en-US" sz="2400" spc="-135" dirty="0"/>
              <a:t> </a:t>
            </a:r>
            <a:r>
              <a:rPr lang="en-US" sz="2400" dirty="0"/>
              <a:t>a</a:t>
            </a:r>
            <a:r>
              <a:rPr lang="en-US" sz="2400" spc="-130" dirty="0"/>
              <a:t> </a:t>
            </a:r>
            <a:r>
              <a:rPr lang="en-US" sz="2400" dirty="0"/>
              <a:t>Green</a:t>
            </a:r>
            <a:r>
              <a:rPr lang="en-US" sz="2400" spc="-130" dirty="0"/>
              <a:t> </a:t>
            </a:r>
            <a:r>
              <a:rPr lang="en-US" sz="2400" dirty="0"/>
              <a:t>technology,</a:t>
            </a:r>
            <a:r>
              <a:rPr lang="en-US" sz="2400" spc="-135" dirty="0"/>
              <a:t> </a:t>
            </a:r>
            <a:r>
              <a:rPr lang="en-US" sz="2400" dirty="0"/>
              <a:t>the</a:t>
            </a:r>
            <a:r>
              <a:rPr lang="en-US" sz="2400" spc="-135" dirty="0"/>
              <a:t> </a:t>
            </a:r>
            <a:r>
              <a:rPr lang="en-US" sz="2400" dirty="0"/>
              <a:t>by</a:t>
            </a:r>
            <a:r>
              <a:rPr lang="en-US" sz="2400" spc="-130" dirty="0"/>
              <a:t> </a:t>
            </a:r>
            <a:r>
              <a:rPr lang="en-US" sz="2400" dirty="0"/>
              <a:t>products</a:t>
            </a:r>
            <a:r>
              <a:rPr lang="en-US" sz="2400" spc="-135" dirty="0"/>
              <a:t> </a:t>
            </a:r>
            <a:r>
              <a:rPr lang="en-US" sz="2400" dirty="0"/>
              <a:t>are</a:t>
            </a:r>
            <a:r>
              <a:rPr lang="en-US" sz="2400" spc="-135" dirty="0"/>
              <a:t> </a:t>
            </a:r>
            <a:r>
              <a:rPr lang="en-US" sz="2400" dirty="0"/>
              <a:t>Oxygen</a:t>
            </a:r>
            <a:r>
              <a:rPr lang="en-US" sz="2400" spc="-130" dirty="0"/>
              <a:t> </a:t>
            </a:r>
            <a:r>
              <a:rPr lang="en-US" sz="2400" dirty="0"/>
              <a:t>and</a:t>
            </a:r>
            <a:r>
              <a:rPr lang="en-US" sz="2400" spc="-130" dirty="0"/>
              <a:t> </a:t>
            </a:r>
            <a:r>
              <a:rPr lang="en-US" sz="2400" dirty="0"/>
              <a:t>water</a:t>
            </a:r>
            <a:r>
              <a:rPr lang="en-US" sz="2400" spc="-135" dirty="0"/>
              <a:t> </a:t>
            </a:r>
            <a:r>
              <a:rPr lang="en-US" sz="2400" dirty="0"/>
              <a:t>(humidity</a:t>
            </a:r>
            <a:r>
              <a:rPr lang="en-US" sz="2400" dirty="0" smtClean="0"/>
              <a:t>).</a:t>
            </a:r>
          </a:p>
          <a:p>
            <a:pPr marR="0" lvl="0">
              <a:spcBef>
                <a:spcPts val="30"/>
              </a:spcBef>
              <a:spcAft>
                <a:spcPts val="0"/>
              </a:spcAft>
              <a:buSzPts val="1000"/>
              <a:tabLst>
                <a:tab pos="522605" algn="l"/>
                <a:tab pos="523240" algn="l"/>
              </a:tabLst>
            </a:pPr>
            <a:endParaRPr lang="en-US" sz="2400" dirty="0"/>
          </a:p>
          <a:p>
            <a:pPr marL="342900" marR="0" lvl="0" indent="-342900">
              <a:spcBef>
                <a:spcPts val="30"/>
              </a:spcBef>
              <a:spcAft>
                <a:spcPts val="0"/>
              </a:spcAft>
              <a:buSzPts val="1000"/>
              <a:buFont typeface="Symbol"/>
              <a:buChar char=""/>
              <a:tabLst>
                <a:tab pos="522605" algn="l"/>
                <a:tab pos="523240" algn="l"/>
              </a:tabLst>
            </a:pPr>
            <a:r>
              <a:rPr lang="en-US" sz="2400" dirty="0"/>
              <a:t>Ultraviolet</a:t>
            </a:r>
            <a:r>
              <a:rPr lang="en-US" sz="2400" spc="-75" dirty="0"/>
              <a:t> </a:t>
            </a:r>
            <a:r>
              <a:rPr lang="en-US" sz="2400" dirty="0"/>
              <a:t>rays</a:t>
            </a:r>
            <a:r>
              <a:rPr lang="en-US" sz="2400" spc="-80" dirty="0"/>
              <a:t> </a:t>
            </a:r>
            <a:r>
              <a:rPr lang="en-US" sz="2400" dirty="0"/>
              <a:t>are</a:t>
            </a:r>
            <a:r>
              <a:rPr lang="en-US" sz="2400" spc="-80" dirty="0"/>
              <a:t> </a:t>
            </a:r>
            <a:r>
              <a:rPr lang="en-US" sz="2400" dirty="0"/>
              <a:t>known</a:t>
            </a:r>
            <a:r>
              <a:rPr lang="en-US" sz="2400" spc="-75" dirty="0"/>
              <a:t> </a:t>
            </a:r>
            <a:r>
              <a:rPr lang="en-US" sz="2400" dirty="0"/>
              <a:t>to</a:t>
            </a:r>
            <a:r>
              <a:rPr lang="en-US" sz="2400" spc="-80" dirty="0"/>
              <a:t> </a:t>
            </a:r>
            <a:r>
              <a:rPr lang="en-US" sz="2400" dirty="0"/>
              <a:t>deteriorate</a:t>
            </a:r>
            <a:r>
              <a:rPr lang="en-US" sz="2400" spc="-80" dirty="0"/>
              <a:t> </a:t>
            </a:r>
            <a:r>
              <a:rPr lang="en-US" sz="2400" dirty="0"/>
              <a:t>plastics.</a:t>
            </a:r>
            <a:r>
              <a:rPr lang="en-US" sz="2400" spc="-65" dirty="0"/>
              <a:t> </a:t>
            </a:r>
            <a:r>
              <a:rPr lang="en-US" sz="2400" dirty="0"/>
              <a:t>There</a:t>
            </a:r>
            <a:r>
              <a:rPr lang="en-US" sz="2400" spc="-80" dirty="0"/>
              <a:t> </a:t>
            </a:r>
            <a:r>
              <a:rPr lang="en-US" sz="2400" dirty="0"/>
              <a:t>is</a:t>
            </a:r>
            <a:r>
              <a:rPr lang="en-US" sz="2400" spc="-70" dirty="0"/>
              <a:t> </a:t>
            </a:r>
            <a:r>
              <a:rPr lang="en-US" sz="2400" dirty="0"/>
              <a:t>no</a:t>
            </a:r>
            <a:r>
              <a:rPr lang="en-US" sz="2400" spc="-80" dirty="0"/>
              <a:t> </a:t>
            </a:r>
            <a:r>
              <a:rPr lang="en-US" sz="2400" dirty="0"/>
              <a:t>known</a:t>
            </a:r>
            <a:r>
              <a:rPr lang="en-US" sz="2400" spc="-75" dirty="0"/>
              <a:t> </a:t>
            </a:r>
            <a:r>
              <a:rPr lang="en-US" sz="2400" dirty="0"/>
              <a:t>deterioration</a:t>
            </a:r>
            <a:r>
              <a:rPr lang="en-US" sz="2400" spc="-75" dirty="0"/>
              <a:t> </a:t>
            </a:r>
            <a:r>
              <a:rPr lang="en-US" sz="2400" dirty="0"/>
              <a:t>after</a:t>
            </a:r>
            <a:r>
              <a:rPr lang="en-US" sz="2400" spc="-80" dirty="0"/>
              <a:t> </a:t>
            </a:r>
            <a:r>
              <a:rPr lang="en-US" sz="2400" dirty="0"/>
              <a:t>1,000</a:t>
            </a:r>
            <a:r>
              <a:rPr lang="en-US" sz="2400" spc="-80" dirty="0"/>
              <a:t> </a:t>
            </a:r>
            <a:r>
              <a:rPr lang="en-US" sz="2400" dirty="0"/>
              <a:t>treatments</a:t>
            </a:r>
            <a:r>
              <a:rPr lang="en-US" sz="2400" spc="-80" dirty="0"/>
              <a:t> </a:t>
            </a:r>
            <a:r>
              <a:rPr lang="en-US" sz="2400" dirty="0"/>
              <a:t>using</a:t>
            </a:r>
            <a:r>
              <a:rPr lang="en-US" sz="2400" spc="-80" dirty="0"/>
              <a:t> </a:t>
            </a:r>
            <a:r>
              <a:rPr lang="en-US" sz="2400" dirty="0" err="1"/>
              <a:t>SteraMist</a:t>
            </a:r>
            <a:r>
              <a:rPr lang="en-US" sz="2400" dirty="0"/>
              <a:t>.</a:t>
            </a:r>
            <a:endParaRPr lang="en-US" sz="2400" dirty="0">
              <a:latin typeface="Arial"/>
              <a:ea typeface="Symbol"/>
              <a:cs typeface="Symbol"/>
            </a:endParaRP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348068" cy="6343650"/>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1497988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7948"/>
            <a:ext cx="7772400" cy="859690"/>
          </a:xfrm>
        </p:spPr>
        <p:txBody>
          <a:bodyPr/>
          <a:lstStyle/>
          <a:p>
            <a:r>
              <a:rPr lang="en-US" dirty="0" smtClean="0"/>
              <a:t>Comparison of Peroxide vs UV</a:t>
            </a:r>
            <a:endParaRPr lang="en-US" dirty="0"/>
          </a:p>
        </p:txBody>
      </p:sp>
      <p:sp>
        <p:nvSpPr>
          <p:cNvPr id="3" name="Content Placeholder 2"/>
          <p:cNvSpPr>
            <a:spLocks noGrp="1"/>
          </p:cNvSpPr>
          <p:nvPr>
            <p:ph sz="half" idx="1"/>
          </p:nvPr>
        </p:nvSpPr>
        <p:spPr>
          <a:xfrm>
            <a:off x="838200" y="1295400"/>
            <a:ext cx="3657600" cy="4906969"/>
          </a:xfrm>
        </p:spPr>
        <p:txBody>
          <a:bodyPr>
            <a:normAutofit fontScale="85000" lnSpcReduction="10000"/>
          </a:bodyPr>
          <a:lstStyle/>
          <a:p>
            <a:pPr marL="0" indent="0" algn="ctr">
              <a:buNone/>
            </a:pPr>
            <a:r>
              <a:rPr lang="en-US" sz="2000" b="1" dirty="0" smtClean="0"/>
              <a:t>peroxide</a:t>
            </a:r>
          </a:p>
          <a:p>
            <a:endParaRPr lang="en-US" sz="2400" dirty="0"/>
          </a:p>
          <a:p>
            <a:r>
              <a:rPr lang="en-US" sz="2400" dirty="0" smtClean="0"/>
              <a:t>Peroxide based technologies are </a:t>
            </a:r>
            <a:r>
              <a:rPr lang="en-US" sz="2400" dirty="0" err="1" smtClean="0"/>
              <a:t>microbicidal</a:t>
            </a:r>
            <a:r>
              <a:rPr lang="en-US" sz="2400" dirty="0" smtClean="0"/>
              <a:t> against a wide number of pathogens.</a:t>
            </a:r>
          </a:p>
          <a:p>
            <a:r>
              <a:rPr lang="en-US" sz="2400" dirty="0" smtClean="0"/>
              <a:t>Have a uniform distribution in a room via automated dispersal systems.  </a:t>
            </a:r>
          </a:p>
          <a:p>
            <a:r>
              <a:rPr lang="en-US" sz="2400" dirty="0" smtClean="0"/>
              <a:t>Equipment does not need to be moved.</a:t>
            </a:r>
          </a:p>
          <a:p>
            <a:r>
              <a:rPr lang="en-US" sz="2400" dirty="0" smtClean="0"/>
              <a:t>Can withstand some protein contamination.</a:t>
            </a:r>
          </a:p>
          <a:p>
            <a:r>
              <a:rPr lang="en-US" sz="2400" dirty="0" smtClean="0"/>
              <a:t>Depending on concentration of peroxide rooms may need to be sealed.</a:t>
            </a:r>
            <a:endParaRPr lang="en-US" sz="2400" dirty="0"/>
          </a:p>
        </p:txBody>
      </p:sp>
      <p:sp>
        <p:nvSpPr>
          <p:cNvPr id="4" name="Content Placeholder 3"/>
          <p:cNvSpPr>
            <a:spLocks noGrp="1"/>
          </p:cNvSpPr>
          <p:nvPr>
            <p:ph sz="half" idx="2"/>
          </p:nvPr>
        </p:nvSpPr>
        <p:spPr>
          <a:xfrm>
            <a:off x="4724400" y="2209801"/>
            <a:ext cx="4038600" cy="3810000"/>
          </a:xfrm>
        </p:spPr>
        <p:txBody>
          <a:bodyPr>
            <a:normAutofit fontScale="85000" lnSpcReduction="10000"/>
          </a:bodyPr>
          <a:lstStyle/>
          <a:p>
            <a:pPr marL="0" indent="0" algn="ctr">
              <a:buNone/>
            </a:pPr>
            <a:r>
              <a:rPr lang="en-US" sz="2000" b="1" dirty="0" smtClean="0"/>
              <a:t>UV</a:t>
            </a:r>
            <a:endParaRPr lang="en-US" sz="2000" b="1" dirty="0"/>
          </a:p>
          <a:p>
            <a:endParaRPr lang="en-US" sz="2000" dirty="0" smtClean="0"/>
          </a:p>
          <a:p>
            <a:r>
              <a:rPr lang="en-US" sz="2400" dirty="0" smtClean="0"/>
              <a:t>Room must be vacated and disinfected (terminal clean).</a:t>
            </a:r>
          </a:p>
          <a:p>
            <a:r>
              <a:rPr lang="en-US" sz="2400" dirty="0" smtClean="0"/>
              <a:t>Furniture must be moved away from walls to prevent shadowing.</a:t>
            </a:r>
          </a:p>
          <a:p>
            <a:r>
              <a:rPr lang="en-US" sz="2400" dirty="0" smtClean="0"/>
              <a:t>Long room turn-around time for kill.</a:t>
            </a:r>
          </a:p>
          <a:p>
            <a:r>
              <a:rPr lang="en-US" sz="2400" dirty="0" smtClean="0"/>
              <a:t>Direct line of sight necessary.</a:t>
            </a:r>
          </a:p>
          <a:p>
            <a:r>
              <a:rPr lang="en-US" sz="2400" dirty="0" smtClean="0"/>
              <a:t>Relative Log kill effectiveness is not validated by EPA</a:t>
            </a:r>
            <a:endParaRPr lang="en-US" sz="2400" dirty="0"/>
          </a:p>
        </p:txBody>
      </p:sp>
      <p:sp>
        <p:nvSpPr>
          <p:cNvPr id="5" name="Slide Number Placeholder 4"/>
          <p:cNvSpPr>
            <a:spLocks noGrp="1"/>
          </p:cNvSpPr>
          <p:nvPr>
            <p:ph type="sldNum" sz="quarter" idx="12"/>
          </p:nvPr>
        </p:nvSpPr>
        <p:spPr/>
        <p:txBody>
          <a:bodyPr/>
          <a:lstStyle/>
          <a:p>
            <a:fld id="{DD831897-4ECF-4D41-800C-BC1713B51490}" type="slidenum">
              <a:rPr lang="en-US" smtClean="0">
                <a:solidFill>
                  <a:prstClr val="black">
                    <a:tint val="75000"/>
                  </a:prstClr>
                </a:solidFill>
              </a:rPr>
              <a:pPr/>
              <a:t>37</a:t>
            </a:fld>
            <a:endParaRPr lang="en-US" dirty="0">
              <a:solidFill>
                <a:prstClr val="black">
                  <a:tint val="75000"/>
                </a:prstClr>
              </a:solidFill>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32" y="557948"/>
            <a:ext cx="890868" cy="6343650"/>
          </a:xfrm>
          <a:prstGeom prst="rect">
            <a:avLst/>
          </a:prstGeom>
        </p:spPr>
      </p:pic>
    </p:spTree>
    <p:extLst>
      <p:ext uri="{BB962C8B-B14F-4D97-AF65-F5344CB8AC3E}">
        <p14:creationId xmlns:p14="http://schemas.microsoft.com/office/powerpoint/2010/main" val="17834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6" name="Rectangle 5"/>
          <p:cNvSpPr/>
          <p:nvPr/>
        </p:nvSpPr>
        <p:spPr>
          <a:xfrm>
            <a:off x="1028700" y="745472"/>
            <a:ext cx="5600700" cy="954107"/>
          </a:xfrm>
          <a:prstGeom prst="rect">
            <a:avLst/>
          </a:prstGeom>
        </p:spPr>
        <p:txBody>
          <a:bodyPr wrap="square">
            <a:spAutoFit/>
          </a:bodyPr>
          <a:lstStyle/>
          <a:p>
            <a:r>
              <a:rPr lang="en-US" sz="2800" b="1" dirty="0" smtClean="0">
                <a:latin typeface="Arial" panose="020B0604020202020204" pitchFamily="34" charset="0"/>
                <a:ea typeface="Gotham-Black" charset="0"/>
                <a:cs typeface="Arial" panose="020B0604020202020204" pitchFamily="34" charset="0"/>
              </a:rPr>
              <a:t>SteraMist™ BIT™ vs</a:t>
            </a:r>
            <a:r>
              <a:rPr lang="en-US" sz="2800" b="1" dirty="0">
                <a:latin typeface="Arial" panose="020B0604020202020204" pitchFamily="34" charset="0"/>
                <a:ea typeface="Gotham-Black" charset="0"/>
                <a:cs typeface="Arial" panose="020B0604020202020204" pitchFamily="34" charset="0"/>
              </a:rPr>
              <a:t>. </a:t>
            </a:r>
            <a:r>
              <a:rPr lang="en-US" sz="2800" b="1" dirty="0" smtClean="0">
                <a:latin typeface="Arial" charset="0"/>
                <a:ea typeface="Arial" charset="0"/>
                <a:cs typeface="Arial" charset="0"/>
              </a:rPr>
              <a:t>UV Systems</a:t>
            </a:r>
            <a:endParaRPr lang="en-US" sz="3200" dirty="0">
              <a:latin typeface="Arial" charset="0"/>
              <a:ea typeface="Arial" charset="0"/>
              <a:cs typeface="Arial" charset="0"/>
            </a:endParaRPr>
          </a:p>
        </p:txBody>
      </p:sp>
      <p:sp>
        <p:nvSpPr>
          <p:cNvPr id="10" name="Rectangle 9"/>
          <p:cNvSpPr/>
          <p:nvPr/>
        </p:nvSpPr>
        <p:spPr>
          <a:xfrm>
            <a:off x="1028700" y="2208847"/>
            <a:ext cx="7372350" cy="3693319"/>
          </a:xfrm>
          <a:prstGeom prst="rect">
            <a:avLst/>
          </a:prstGeom>
        </p:spPr>
        <p:txBody>
          <a:bodyPr wrap="square">
            <a:spAutoFit/>
          </a:bodyPr>
          <a:lstStyle/>
          <a:p>
            <a:r>
              <a:rPr lang="en-US" b="1" dirty="0">
                <a:latin typeface="Arial" charset="0"/>
                <a:ea typeface="Arial" charset="0"/>
                <a:cs typeface="Arial" charset="0"/>
              </a:rPr>
              <a:t>Snapshot Comparison:</a:t>
            </a:r>
          </a:p>
          <a:p>
            <a:pPr marL="285750" indent="-285750">
              <a:buBlip>
                <a:blip r:embed="rId5"/>
              </a:buBlip>
            </a:pPr>
            <a:endParaRPr lang="en-US" dirty="0" smtClean="0">
              <a:latin typeface="Arial" charset="0"/>
              <a:ea typeface="Arial" charset="0"/>
              <a:cs typeface="Arial" charset="0"/>
            </a:endParaRPr>
          </a:p>
          <a:p>
            <a:pPr marL="285750" indent="-285750">
              <a:buBlip>
                <a:blip r:embed="rId5"/>
              </a:buBlip>
            </a:pPr>
            <a:r>
              <a:rPr lang="en-US" dirty="0" err="1" smtClean="0">
                <a:latin typeface="Arial" charset="0"/>
                <a:ea typeface="Arial" charset="0"/>
                <a:cs typeface="Arial" charset="0"/>
              </a:rPr>
              <a:t>SteraMist’s</a:t>
            </a:r>
            <a:r>
              <a:rPr lang="en-US" dirty="0" smtClean="0">
                <a:latin typeface="Arial" charset="0"/>
                <a:ea typeface="Arial" charset="0"/>
                <a:cs typeface="Arial" charset="0"/>
              </a:rPr>
              <a:t> </a:t>
            </a:r>
            <a:r>
              <a:rPr lang="en-US" dirty="0">
                <a:latin typeface="Arial" charset="0"/>
                <a:ea typeface="Arial" charset="0"/>
                <a:cs typeface="Arial" charset="0"/>
              </a:rPr>
              <a:t>AIHP goes everywhere – up, in, and around. UV is direct line of sight, like a light bulb.  </a:t>
            </a:r>
          </a:p>
          <a:p>
            <a:pPr marL="285750" indent="-285750">
              <a:buBlip>
                <a:blip r:embed="rId5"/>
              </a:buBlip>
            </a:pPr>
            <a:endParaRPr lang="en-US" dirty="0">
              <a:latin typeface="Arial" charset="0"/>
              <a:ea typeface="Arial" charset="0"/>
              <a:cs typeface="Arial" charset="0"/>
            </a:endParaRPr>
          </a:p>
          <a:p>
            <a:pPr marL="285750" indent="-285750">
              <a:buBlip>
                <a:blip r:embed="rId5"/>
              </a:buBlip>
            </a:pPr>
            <a:r>
              <a:rPr lang="en-US" dirty="0">
                <a:latin typeface="Arial" charset="0"/>
                <a:ea typeface="Arial" charset="0"/>
                <a:cs typeface="Arial" charset="0"/>
              </a:rPr>
              <a:t>SteraMist carries the same concentrated ROS throughout the room, UV loses strength the further from the light bulb. </a:t>
            </a:r>
          </a:p>
          <a:p>
            <a:pPr marL="285750" indent="-285750">
              <a:buBlip>
                <a:blip r:embed="rId5"/>
              </a:buBlip>
            </a:pPr>
            <a:endParaRPr lang="en-US" dirty="0">
              <a:latin typeface="Arial" charset="0"/>
              <a:ea typeface="Arial" charset="0"/>
              <a:cs typeface="Arial" charset="0"/>
            </a:endParaRPr>
          </a:p>
          <a:p>
            <a:pPr marL="285750" indent="-285750">
              <a:buBlip>
                <a:blip r:embed="rId5"/>
              </a:buBlip>
            </a:pPr>
            <a:r>
              <a:rPr lang="en-US" dirty="0">
                <a:latin typeface="Arial" charset="0"/>
                <a:ea typeface="Arial" charset="0"/>
                <a:cs typeface="Arial" charset="0"/>
              </a:rPr>
              <a:t>Shadows from furniture and equipment cause major issues.  To combat this, operators will use reflective paint, multiple lights, or move equipment around to reduce the chance of missing an area. This requires an extra investment of time, personnel, and effort, but also of money – UV systems can be quite expensive.</a:t>
            </a:r>
          </a:p>
        </p:txBody>
      </p:sp>
    </p:spTree>
    <p:extLst>
      <p:ext uri="{BB962C8B-B14F-4D97-AF65-F5344CB8AC3E}">
        <p14:creationId xmlns:p14="http://schemas.microsoft.com/office/powerpoint/2010/main" val="2423260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e result for uv healthcare"/>
          <p:cNvPicPr>
            <a:picLocks noChangeAspect="1" noChangeArrowheads="1"/>
          </p:cNvPicPr>
          <p:nvPr/>
        </p:nvPicPr>
        <p:blipFill rotWithShape="1">
          <a:blip r:embed="rId3">
            <a:extLst>
              <a:ext uri="{28A0092B-C50C-407E-A947-70E740481C1C}">
                <a14:useLocalDpi xmlns:a14="http://schemas.microsoft.com/office/drawing/2010/main" val="0"/>
              </a:ext>
            </a:extLst>
          </a:blip>
          <a:srcRect l="7200" r="8000"/>
          <a:stretch/>
        </p:blipFill>
        <p:spPr bwMode="auto">
          <a:xfrm>
            <a:off x="5638800" y="1986224"/>
            <a:ext cx="342269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5" name="Rectangle 4"/>
          <p:cNvSpPr/>
          <p:nvPr/>
        </p:nvSpPr>
        <p:spPr>
          <a:xfrm>
            <a:off x="1065544" y="514351"/>
            <a:ext cx="6859256" cy="954107"/>
          </a:xfrm>
          <a:prstGeom prst="rect">
            <a:avLst/>
          </a:prstGeom>
        </p:spPr>
        <p:txBody>
          <a:bodyPr wrap="square">
            <a:spAutoFit/>
          </a:bodyPr>
          <a:lstStyle/>
          <a:p>
            <a:r>
              <a:rPr lang="en-US" sz="2800" b="1" dirty="0">
                <a:latin typeface="Arial" charset="0"/>
                <a:ea typeface="Arial" charset="0"/>
                <a:cs typeface="Arial" charset="0"/>
              </a:rPr>
              <a:t>How does SteraMist™ compare to UV-c systems</a:t>
            </a:r>
            <a:endParaRPr lang="en-US" sz="3200" dirty="0">
              <a:latin typeface="Arial" charset="0"/>
              <a:ea typeface="Arial" charset="0"/>
              <a:cs typeface="Arial" charset="0"/>
            </a:endParaRPr>
          </a:p>
        </p:txBody>
      </p:sp>
      <p:sp>
        <p:nvSpPr>
          <p:cNvPr id="3" name="Rectangle 2"/>
          <p:cNvSpPr/>
          <p:nvPr/>
        </p:nvSpPr>
        <p:spPr>
          <a:xfrm>
            <a:off x="1028700" y="1371601"/>
            <a:ext cx="4152900" cy="5632311"/>
          </a:xfrm>
          <a:prstGeom prst="rect">
            <a:avLst/>
          </a:prstGeom>
        </p:spPr>
        <p:txBody>
          <a:bodyPr wrap="square">
            <a:spAutoFit/>
          </a:bodyPr>
          <a:lstStyle/>
          <a:p>
            <a:pPr marL="285750" indent="-285750">
              <a:buBlip>
                <a:blip r:embed="rId6"/>
              </a:buBlip>
            </a:pPr>
            <a:r>
              <a:rPr lang="en-US" dirty="0">
                <a:effectLst/>
                <a:latin typeface="Arial" charset="0"/>
                <a:ea typeface="Arial" charset="0"/>
                <a:cs typeface="Arial" charset="0"/>
              </a:rPr>
              <a:t>SteraMist™ BIT™ is EPA registered for use as a Healthcare-Hospital Disinfectant (EPA Reg. No. 90150-2).  </a:t>
            </a:r>
            <a:r>
              <a:rPr lang="en-US" b="1" dirty="0" smtClean="0">
                <a:effectLst/>
                <a:latin typeface="Arial" charset="0"/>
                <a:ea typeface="Arial" charset="0"/>
                <a:cs typeface="Arial" charset="0"/>
              </a:rPr>
              <a:t>Not all UV-c </a:t>
            </a:r>
            <a:r>
              <a:rPr lang="en-US" b="1" dirty="0">
                <a:effectLst/>
                <a:latin typeface="Arial" charset="0"/>
                <a:ea typeface="Arial" charset="0"/>
                <a:cs typeface="Arial" charset="0"/>
              </a:rPr>
              <a:t>systems </a:t>
            </a:r>
            <a:r>
              <a:rPr lang="en-US" b="1" dirty="0" smtClean="0">
                <a:effectLst/>
                <a:latin typeface="Arial" charset="0"/>
                <a:ea typeface="Arial" charset="0"/>
                <a:cs typeface="Arial" charset="0"/>
              </a:rPr>
              <a:t>are.</a:t>
            </a:r>
            <a:endParaRPr lang="en-US" b="1" dirty="0">
              <a:latin typeface="Arial" charset="0"/>
              <a:ea typeface="Arial" charset="0"/>
              <a:cs typeface="Arial" charset="0"/>
            </a:endParaRPr>
          </a:p>
          <a:p>
            <a:pPr marL="285750" indent="-285750">
              <a:buBlip>
                <a:blip r:embed="rId6"/>
              </a:buBlip>
            </a:pPr>
            <a:endParaRPr lang="en-US" dirty="0">
              <a:effectLst/>
              <a:latin typeface="Arial" charset="0"/>
              <a:ea typeface="Arial" charset="0"/>
              <a:cs typeface="Arial" charset="0"/>
            </a:endParaRPr>
          </a:p>
          <a:p>
            <a:pPr marL="285750" indent="-285750">
              <a:buBlip>
                <a:blip r:embed="rId6"/>
              </a:buBlip>
            </a:pPr>
            <a:r>
              <a:rPr lang="en-US" dirty="0">
                <a:effectLst/>
                <a:latin typeface="Arial" charset="0"/>
                <a:ea typeface="Arial" charset="0"/>
                <a:cs typeface="Arial" charset="0"/>
              </a:rPr>
              <a:t>The properties and effectiveness of the system are validated with EPA methods for proven efficacy and performance.  </a:t>
            </a:r>
            <a:r>
              <a:rPr lang="en-US" b="1" dirty="0">
                <a:effectLst/>
                <a:latin typeface="Arial" charset="0"/>
                <a:ea typeface="Arial" charset="0"/>
                <a:cs typeface="Arial" charset="0"/>
              </a:rPr>
              <a:t>The UV-c systems are not.</a:t>
            </a:r>
            <a:endParaRPr lang="en-US" b="1" dirty="0">
              <a:latin typeface="Arial" charset="0"/>
              <a:ea typeface="Arial" charset="0"/>
              <a:cs typeface="Arial" charset="0"/>
            </a:endParaRPr>
          </a:p>
          <a:p>
            <a:pPr marL="285750" indent="-285750">
              <a:buBlip>
                <a:blip r:embed="rId6"/>
              </a:buBlip>
            </a:pPr>
            <a:endParaRPr lang="en-US" dirty="0">
              <a:effectLst/>
              <a:latin typeface="Arial" charset="0"/>
              <a:ea typeface="Arial" charset="0"/>
              <a:cs typeface="Arial" charset="0"/>
            </a:endParaRPr>
          </a:p>
          <a:p>
            <a:pPr marL="285750" indent="-285750">
              <a:buBlip>
                <a:blip r:embed="rId6"/>
              </a:buBlip>
            </a:pPr>
            <a:r>
              <a:rPr lang="en-US" dirty="0">
                <a:effectLst/>
                <a:latin typeface="Arial" charset="0"/>
                <a:ea typeface="Arial" charset="0"/>
                <a:cs typeface="Arial" charset="0"/>
              </a:rPr>
              <a:t>Performance claims are validated and specified in the labelling from EPA, </a:t>
            </a:r>
            <a:r>
              <a:rPr lang="en-US" b="1" dirty="0">
                <a:effectLst/>
                <a:latin typeface="Arial" charset="0"/>
                <a:ea typeface="Arial" charset="0"/>
                <a:cs typeface="Arial" charset="0"/>
              </a:rPr>
              <a:t>the UV-c systems are not.</a:t>
            </a:r>
            <a:endParaRPr lang="en-US" b="1" dirty="0">
              <a:latin typeface="Arial" charset="0"/>
              <a:ea typeface="Arial" charset="0"/>
              <a:cs typeface="Arial" charset="0"/>
            </a:endParaRPr>
          </a:p>
          <a:p>
            <a:pPr marL="285750" indent="-285750">
              <a:buBlip>
                <a:blip r:embed="rId6"/>
              </a:buBlip>
            </a:pPr>
            <a:endParaRPr lang="en-US" dirty="0">
              <a:effectLst/>
              <a:latin typeface="Arial" charset="0"/>
              <a:ea typeface="Arial" charset="0"/>
              <a:cs typeface="Arial" charset="0"/>
            </a:endParaRPr>
          </a:p>
          <a:p>
            <a:pPr marL="285750" indent="-285750">
              <a:buBlip>
                <a:blip r:embed="rId6"/>
              </a:buBlip>
            </a:pPr>
            <a:r>
              <a:rPr lang="en-US" dirty="0">
                <a:effectLst/>
                <a:latin typeface="Arial" charset="0"/>
                <a:ea typeface="Arial" charset="0"/>
                <a:cs typeface="Arial" charset="0"/>
              </a:rPr>
              <a:t>The efficacy of the </a:t>
            </a:r>
            <a:r>
              <a:rPr lang="en-US" dirty="0" smtClean="0">
                <a:effectLst/>
                <a:latin typeface="Arial" charset="0"/>
                <a:ea typeface="Arial" charset="0"/>
                <a:cs typeface="Arial" charset="0"/>
              </a:rPr>
              <a:t>UV-c </a:t>
            </a:r>
            <a:r>
              <a:rPr lang="en-US" dirty="0">
                <a:effectLst/>
                <a:latin typeface="Arial" charset="0"/>
                <a:ea typeface="Arial" charset="0"/>
                <a:cs typeface="Arial" charset="0"/>
              </a:rPr>
              <a:t>systems in the published literature is quite variable and </a:t>
            </a:r>
            <a:r>
              <a:rPr lang="en-US" b="1" dirty="0">
                <a:effectLst/>
                <a:latin typeface="Arial" charset="0"/>
                <a:ea typeface="Arial" charset="0"/>
                <a:cs typeface="Arial" charset="0"/>
              </a:rPr>
              <a:t>not consistent</a:t>
            </a:r>
            <a:r>
              <a:rPr lang="en-US" dirty="0">
                <a:effectLst/>
                <a:latin typeface="Arial" charset="0"/>
                <a:ea typeface="Arial" charset="0"/>
                <a:cs typeface="Arial" charset="0"/>
              </a:rPr>
              <a:t> from user to user. </a:t>
            </a:r>
            <a:r>
              <a:rPr lang="en-US" dirty="0" smtClean="0">
                <a:effectLst/>
                <a:latin typeface="Arial" charset="0"/>
                <a:ea typeface="Arial" charset="0"/>
                <a:cs typeface="Arial" charset="0"/>
              </a:rPr>
              <a:t> UV-c </a:t>
            </a:r>
            <a:r>
              <a:rPr lang="en-US" dirty="0">
                <a:effectLst/>
                <a:latin typeface="Arial" charset="0"/>
                <a:ea typeface="Arial" charset="0"/>
                <a:cs typeface="Arial" charset="0"/>
              </a:rPr>
              <a:t>systems vary in their delivery of UV rays.</a:t>
            </a:r>
            <a:endParaRPr lang="en-US" dirty="0">
              <a:latin typeface="Arial" charset="0"/>
              <a:ea typeface="Arial" charset="0"/>
              <a:cs typeface="Arial" charset="0"/>
            </a:endParaRPr>
          </a:p>
        </p:txBody>
      </p:sp>
    </p:spTree>
    <p:extLst>
      <p:ext uri="{BB962C8B-B14F-4D97-AF65-F5344CB8AC3E}">
        <p14:creationId xmlns:p14="http://schemas.microsoft.com/office/powerpoint/2010/main" val="3927377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831897-4ECF-4D41-800C-BC1713B51490}" type="slidenum">
              <a:rPr lang="en-US" smtClean="0"/>
              <a:pPr/>
              <a:t>4</a:t>
            </a:fld>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11" name="Rectangle 10"/>
          <p:cNvSpPr/>
          <p:nvPr/>
        </p:nvSpPr>
        <p:spPr>
          <a:xfrm>
            <a:off x="7543801" y="180201"/>
            <a:ext cx="1919115" cy="276999"/>
          </a:xfrm>
          <a:prstGeom prst="rect">
            <a:avLst/>
          </a:prstGeom>
        </p:spPr>
        <p:txBody>
          <a:bodyPr wrap="none">
            <a:spAutoFit/>
          </a:bodyPr>
          <a:lstStyle/>
          <a:p>
            <a:r>
              <a:rPr lang="en-US" sz="1200" dirty="0">
                <a:solidFill>
                  <a:schemeClr val="bg1"/>
                </a:solidFill>
                <a:latin typeface="Arial" charset="0"/>
                <a:ea typeface="Arial" charset="0"/>
                <a:cs typeface="Arial" charset="0"/>
              </a:rPr>
              <a:t>marketing@tomimist.com</a:t>
            </a:r>
            <a:endParaRPr lang="en-US" sz="1200" dirty="0">
              <a:solidFill>
                <a:schemeClr val="bg1"/>
              </a:solidFill>
            </a:endParaRPr>
          </a:p>
        </p:txBody>
      </p:sp>
      <p:sp>
        <p:nvSpPr>
          <p:cNvPr id="3" name="Rectangle 2"/>
          <p:cNvSpPr/>
          <p:nvPr/>
        </p:nvSpPr>
        <p:spPr>
          <a:xfrm>
            <a:off x="923925" y="1880622"/>
            <a:ext cx="7419975" cy="2677656"/>
          </a:xfrm>
          <a:prstGeom prst="rect">
            <a:avLst/>
          </a:prstGeom>
        </p:spPr>
        <p:txBody>
          <a:bodyPr wrap="square">
            <a:spAutoFit/>
          </a:bodyPr>
          <a:lstStyle/>
          <a:p>
            <a:r>
              <a:rPr lang="en-US" dirty="0">
                <a:latin typeface="Arial" charset="0"/>
                <a:ea typeface="Arial" charset="0"/>
                <a:cs typeface="Arial" charset="0"/>
              </a:rPr>
              <a:t>Each year, some 722,000 hospitalized patients will acquire a serious infection as a result of their care. </a:t>
            </a:r>
          </a:p>
          <a:p>
            <a:endParaRPr lang="en-US" dirty="0">
              <a:latin typeface="Arial" charset="0"/>
              <a:ea typeface="Arial" charset="0"/>
              <a:cs typeface="Arial" charset="0"/>
            </a:endParaRPr>
          </a:p>
          <a:p>
            <a:r>
              <a:rPr lang="en-US" sz="3200" b="1" dirty="0">
                <a:solidFill>
                  <a:srgbClr val="FF0000"/>
                </a:solidFill>
                <a:latin typeface="Arial" charset="0"/>
                <a:ea typeface="Arial" charset="0"/>
                <a:cs typeface="Arial" charset="0"/>
              </a:rPr>
              <a:t>A staggering 75,000 of them will die during their hospitalization due to the HAI.</a:t>
            </a:r>
          </a:p>
          <a:p>
            <a:endParaRPr lang="en-US" u="sng" dirty="0">
              <a:solidFill>
                <a:prstClr val="black"/>
              </a:solidFill>
              <a:latin typeface="Arial" charset="0"/>
              <a:ea typeface="Arial" charset="0"/>
              <a:cs typeface="Arial" charset="0"/>
              <a:hlinkClick r:id="rId5"/>
            </a:endParaRPr>
          </a:p>
        </p:txBody>
      </p:sp>
      <p:sp>
        <p:nvSpPr>
          <p:cNvPr id="15" name="Title 1"/>
          <p:cNvSpPr txBox="1">
            <a:spLocks/>
          </p:cNvSpPr>
          <p:nvPr/>
        </p:nvSpPr>
        <p:spPr>
          <a:xfrm>
            <a:off x="914400" y="762000"/>
            <a:ext cx="7143750" cy="6858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262626"/>
                </a:solidFill>
                <a:latin typeface="Arial" charset="0"/>
                <a:ea typeface="Arial" charset="0"/>
                <a:cs typeface="Arial" charset="0"/>
              </a:rPr>
              <a:t>Infection Metrics Tied to </a:t>
            </a:r>
            <a:r>
              <a:rPr lang="en-US" sz="2800" b="1">
                <a:solidFill>
                  <a:srgbClr val="262626"/>
                </a:solidFill>
                <a:latin typeface="Arial" charset="0"/>
                <a:ea typeface="Arial" charset="0"/>
                <a:cs typeface="Arial" charset="0"/>
              </a:rPr>
              <a:t>Medicare Payments</a:t>
            </a:r>
            <a:endParaRPr lang="en-US" sz="2800" b="1" dirty="0"/>
          </a:p>
        </p:txBody>
      </p:sp>
      <p:sp>
        <p:nvSpPr>
          <p:cNvPr id="7" name="Rectangle 6"/>
          <p:cNvSpPr/>
          <p:nvPr/>
        </p:nvSpPr>
        <p:spPr>
          <a:xfrm>
            <a:off x="7086600" y="6431197"/>
            <a:ext cx="1798890" cy="215444"/>
          </a:xfrm>
          <a:prstGeom prst="rect">
            <a:avLst/>
          </a:prstGeom>
        </p:spPr>
        <p:txBody>
          <a:bodyPr wrap="none">
            <a:spAutoFit/>
          </a:bodyPr>
          <a:lstStyle/>
          <a:p>
            <a:r>
              <a:rPr lang="en-US" sz="800" dirty="0"/>
              <a:t>http://</a:t>
            </a:r>
            <a:r>
              <a:rPr lang="en-US" sz="800" dirty="0" err="1"/>
              <a:t>www.cdc.gov</a:t>
            </a:r>
            <a:r>
              <a:rPr lang="en-US" sz="800" dirty="0"/>
              <a:t>/HAI/surveillance/</a:t>
            </a:r>
          </a:p>
        </p:txBody>
      </p:sp>
    </p:spTree>
    <p:extLst>
      <p:ext uri="{BB962C8B-B14F-4D97-AF65-F5344CB8AC3E}">
        <p14:creationId xmlns:p14="http://schemas.microsoft.com/office/powerpoint/2010/main" val="1349074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831897-4ECF-4D41-800C-BC1713B51490}" type="slidenum">
              <a:rPr lang="en-US" smtClean="0"/>
              <a:pPr/>
              <a:t>40</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9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
        <p:nvSpPr>
          <p:cNvPr id="2" name="Rectangle 1"/>
          <p:cNvSpPr/>
          <p:nvPr/>
        </p:nvSpPr>
        <p:spPr>
          <a:xfrm>
            <a:off x="2286000" y="990600"/>
            <a:ext cx="5791200" cy="3970318"/>
          </a:xfrm>
          <a:prstGeom prst="rect">
            <a:avLst/>
          </a:prstGeom>
        </p:spPr>
        <p:txBody>
          <a:bodyPr wrap="square">
            <a:spAutoFit/>
          </a:bodyPr>
          <a:lstStyle/>
          <a:p>
            <a:r>
              <a:rPr lang="en-US" sz="3600" dirty="0"/>
              <a:t>Driving and Measuring the Interventions</a:t>
            </a:r>
            <a:r>
              <a:rPr lang="en-US" sz="3600" dirty="0" smtClean="0"/>
              <a:t>.</a:t>
            </a:r>
          </a:p>
          <a:p>
            <a:r>
              <a:rPr lang="en-US" sz="3600" dirty="0"/>
              <a:t/>
            </a:r>
            <a:br>
              <a:rPr lang="en-US" sz="3600" dirty="0"/>
            </a:br>
            <a:r>
              <a:rPr lang="en-US" sz="3600" dirty="0"/>
              <a:t>How do costs factor in</a:t>
            </a:r>
            <a:r>
              <a:rPr lang="en-US" sz="3600" dirty="0" smtClean="0"/>
              <a:t>?</a:t>
            </a:r>
          </a:p>
          <a:p>
            <a:r>
              <a:rPr lang="en-US" sz="3600" dirty="0"/>
              <a:t/>
            </a:r>
            <a:br>
              <a:rPr lang="en-US" sz="3600" dirty="0"/>
            </a:br>
            <a:r>
              <a:rPr lang="en-US" sz="3600" dirty="0"/>
              <a:t>Where is the Proof of efficacy</a:t>
            </a:r>
            <a:r>
              <a:rPr lang="en-US" sz="3200" dirty="0"/>
              <a:t>?</a:t>
            </a:r>
          </a:p>
        </p:txBody>
      </p:sp>
    </p:spTree>
    <p:extLst>
      <p:ext uri="{BB962C8B-B14F-4D97-AF65-F5344CB8AC3E}">
        <p14:creationId xmlns:p14="http://schemas.microsoft.com/office/powerpoint/2010/main" val="3163734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7315200" cy="4495800"/>
          </a:xfrm>
        </p:spPr>
        <p:txBody>
          <a:bodyPr>
            <a:normAutofit/>
          </a:bodyPr>
          <a:lstStyle/>
          <a:p>
            <a:r>
              <a:rPr lang="en-US" dirty="0" smtClean="0"/>
              <a:t>What do the Studies Say?</a:t>
            </a:r>
            <a:br>
              <a:rPr lang="en-US" dirty="0" smtClean="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41</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012" y="53762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4088182"/>
              </p:ext>
            </p:extLst>
          </p:nvPr>
        </p:nvGraphicFramePr>
        <p:xfrm>
          <a:off x="1503640" y="1588254"/>
          <a:ext cx="6678930" cy="2255724"/>
        </p:xfrm>
        <a:graphic>
          <a:graphicData uri="http://schemas.openxmlformats.org/drawingml/2006/table">
            <a:tbl>
              <a:tblPr firstRow="1" bandRow="1">
                <a:tableStyleId>{5C22544A-7EE6-4342-B048-85BDC9FD1C3A}</a:tableStyleId>
              </a:tblPr>
              <a:tblGrid>
                <a:gridCol w="3339465">
                  <a:extLst>
                    <a:ext uri="{9D8B030D-6E8A-4147-A177-3AD203B41FA5}">
                      <a16:colId xmlns="" xmlns:a16="http://schemas.microsoft.com/office/drawing/2014/main" val="20000"/>
                    </a:ext>
                  </a:extLst>
                </a:gridCol>
                <a:gridCol w="3339465">
                  <a:extLst>
                    <a:ext uri="{9D8B030D-6E8A-4147-A177-3AD203B41FA5}">
                      <a16:colId xmlns="" xmlns:a16="http://schemas.microsoft.com/office/drawing/2014/main" val="20001"/>
                    </a:ext>
                  </a:extLst>
                </a:gridCol>
              </a:tblGrid>
              <a:tr h="519615">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Arial" charset="0"/>
                          <a:ea typeface="Arial" charset="0"/>
                          <a:cs typeface="Arial" charset="0"/>
                        </a:rPr>
                        <a:t>Household/Industrial Cleaners</a:t>
                      </a: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b="0" i="0" dirty="0">
                        <a:solidFill>
                          <a:schemeClr val="tx1"/>
                        </a:solidFill>
                        <a:latin typeface="Arial" charset="0"/>
                        <a:ea typeface="Arial" charset="0"/>
                        <a:cs typeface="Arial" charset="0"/>
                      </a:endParaRPr>
                    </a:p>
                  </a:txBody>
                  <a:tcPr marL="68580" marR="6858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820851">
                <a:tc>
                  <a:txBody>
                    <a:bodyPr/>
                    <a:lstStyle/>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chemeClr val="bg1"/>
                          </a:solidFill>
                          <a:latin typeface="Arial" charset="0"/>
                          <a:ea typeface="Arial" charset="0"/>
                          <a:cs typeface="Arial" charset="0"/>
                        </a:rPr>
                        <a:t>3-Log 99.9% to 4-log kill 99.99% of pathogens</a:t>
                      </a: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3300"/>
                    </a:solidFill>
                  </a:tcPr>
                </a:tc>
                <a:tc>
                  <a:txBody>
                    <a:bodyPr/>
                    <a:lstStyle/>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chemeClr val="bg1"/>
                          </a:solidFill>
                          <a:latin typeface="Arial" charset="0"/>
                          <a:ea typeface="Arial" charset="0"/>
                          <a:cs typeface="Arial" charset="0"/>
                        </a:rPr>
                        <a:t>6-Log kill 99.9999% on all challenged Pathogens including the Geobacillus stearothermophilus spore</a:t>
                      </a:r>
                    </a:p>
                  </a:txBody>
                  <a:tcPr marL="68580" marR="6858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3300"/>
                    </a:solidFill>
                  </a:tcPr>
                </a:tc>
                <a:extLst>
                  <a:ext uri="{0D108BD9-81ED-4DB2-BD59-A6C34878D82A}">
                    <a16:rowId xmlns="" xmlns:a16="http://schemas.microsoft.com/office/drawing/2014/main" val="10001"/>
                  </a:ext>
                </a:extLst>
              </a:tr>
              <a:tr h="669309">
                <a:tc>
                  <a:txBody>
                    <a:bodyPr/>
                    <a:lstStyle/>
                    <a:p>
                      <a:pPr marL="285750" marR="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latin typeface="Arial" charset="0"/>
                          <a:ea typeface="Arial" charset="0"/>
                          <a:cs typeface="Arial" charset="0"/>
                        </a:rPr>
                        <a:t>Dwell time ranges from 5 to 30 minutes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BC42"/>
                    </a:solidFill>
                  </a:tcPr>
                </a:tc>
                <a:tc>
                  <a:txBody>
                    <a:bodyPr/>
                    <a:lstStyle/>
                    <a:p>
                      <a:pPr marL="285744" indent="-285744">
                        <a:spcBef>
                          <a:spcPct val="20000"/>
                        </a:spcBef>
                        <a:buFont typeface="Arial" panose="020B0604020202020204" pitchFamily="34" charset="0"/>
                        <a:buChar char="•"/>
                        <a:defRPr/>
                      </a:pPr>
                      <a:r>
                        <a:rPr lang="en-US" sz="1600" b="0" i="0" dirty="0">
                          <a:latin typeface="Arial" charset="0"/>
                          <a:ea typeface="Arial" charset="0"/>
                          <a:cs typeface="Arial" charset="0"/>
                        </a:rPr>
                        <a:t>Kills within seconds of application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EBC42"/>
                    </a:solidFill>
                  </a:tcPr>
                </a:tc>
                <a:extLst>
                  <a:ext uri="{0D108BD9-81ED-4DB2-BD59-A6C34878D82A}">
                    <a16:rowId xmlns="" xmlns:a16="http://schemas.microsoft.com/office/drawing/2014/main" val="10002"/>
                  </a:ext>
                </a:extLst>
              </a:tr>
            </a:tbl>
          </a:graphicData>
        </a:graphic>
      </p:graphicFrame>
      <p:sp>
        <p:nvSpPr>
          <p:cNvPr id="12" name="Text Placeholder 2"/>
          <p:cNvSpPr txBox="1">
            <a:spLocks/>
          </p:cNvSpPr>
          <p:nvPr/>
        </p:nvSpPr>
        <p:spPr>
          <a:xfrm>
            <a:off x="1618132" y="1676400"/>
            <a:ext cx="3753968" cy="1905000"/>
          </a:xfrm>
          <a:prstGeom prst="rect">
            <a:avLst/>
          </a:prstGeom>
        </p:spPr>
        <p:txBody>
          <a:bodyPr>
            <a:noAutofit/>
          </a:bodyPr>
          <a:lstStyle/>
          <a:p>
            <a:pPr marL="342891" indent="-342891">
              <a:spcBef>
                <a:spcPct val="20000"/>
              </a:spcBef>
              <a:defRPr/>
            </a:pPr>
            <a:endParaRPr lang="en-US" b="1" dirty="0">
              <a:latin typeface="Gotham-Bold" charset="0"/>
              <a:ea typeface="Gotham-Bold" charset="0"/>
              <a:cs typeface="Gotham-Bold" charset="0"/>
            </a:endParaRPr>
          </a:p>
        </p:txBody>
      </p:sp>
      <p:sp>
        <p:nvSpPr>
          <p:cNvPr id="20" name="Rectangle 19"/>
          <p:cNvSpPr/>
          <p:nvPr/>
        </p:nvSpPr>
        <p:spPr>
          <a:xfrm>
            <a:off x="1028700" y="671969"/>
            <a:ext cx="5857874" cy="523220"/>
          </a:xfrm>
          <a:prstGeom prst="rect">
            <a:avLst/>
          </a:prstGeom>
          <a:noFill/>
        </p:spPr>
        <p:txBody>
          <a:bodyPr wrap="square" rtlCol="0">
            <a:spAutoFit/>
          </a:bodyPr>
          <a:lstStyle/>
          <a:p>
            <a:r>
              <a:rPr lang="en-US" sz="2800" b="1" dirty="0">
                <a:latin typeface="Arial" charset="0"/>
                <a:ea typeface="Arial" charset="0"/>
                <a:cs typeface="Arial" charset="0"/>
              </a:rPr>
              <a:t>The Six-Log Advantage</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09" y="1283336"/>
            <a:ext cx="2811780" cy="827391"/>
          </a:xfrm>
          <a:prstGeom prst="rect">
            <a:avLst/>
          </a:prstGeom>
        </p:spPr>
      </p:pic>
      <p:pic>
        <p:nvPicPr>
          <p:cNvPr id="6" name="Picture 5" descr="blank.jpg"/>
          <p:cNvPicPr>
            <a:picLocks noChangeAspect="1"/>
          </p:cNvPicPr>
          <p:nvPr/>
        </p:nvPicPr>
        <p:blipFill rotWithShape="1">
          <a:blip r:embed="rId4">
            <a:extLst>
              <a:ext uri="{28A0092B-C50C-407E-A947-70E740481C1C}">
                <a14:useLocalDpi xmlns:a14="http://schemas.microsoft.com/office/drawing/2010/main"/>
              </a:ext>
            </a:extLst>
          </a:blip>
          <a:srcRect t="14957" b="15403"/>
          <a:stretch/>
        </p:blipFill>
        <p:spPr>
          <a:xfrm>
            <a:off x="3429000" y="3871830"/>
            <a:ext cx="2114550" cy="2757569"/>
          </a:xfrm>
          <a:prstGeom prst="rect">
            <a:avLst/>
          </a:prstGeom>
          <a:noFill/>
          <a:ln>
            <a:noFill/>
          </a:ln>
        </p:spPr>
      </p:pic>
      <p:sp>
        <p:nvSpPr>
          <p:cNvPr id="4" name="TextBox 3"/>
          <p:cNvSpPr txBox="1"/>
          <p:nvPr/>
        </p:nvSpPr>
        <p:spPr>
          <a:xfrm>
            <a:off x="4257491" y="4104917"/>
            <a:ext cx="838691" cy="369332"/>
          </a:xfrm>
          <a:prstGeom prst="rect">
            <a:avLst/>
          </a:prstGeom>
          <a:noFill/>
        </p:spPr>
        <p:txBody>
          <a:bodyPr wrap="none" rtlCol="0">
            <a:spAutoFit/>
          </a:bodyPr>
          <a:lstStyle/>
          <a:p>
            <a:r>
              <a:rPr lang="en-US" b="1" dirty="0">
                <a:latin typeface="Gotham-Book"/>
              </a:rPr>
              <a:t>99.9%</a:t>
            </a:r>
          </a:p>
        </p:txBody>
      </p:sp>
      <p:sp>
        <p:nvSpPr>
          <p:cNvPr id="15" name="TextBox 14"/>
          <p:cNvSpPr txBox="1"/>
          <p:nvPr/>
        </p:nvSpPr>
        <p:spPr>
          <a:xfrm>
            <a:off x="3495116" y="5065948"/>
            <a:ext cx="966931" cy="369332"/>
          </a:xfrm>
          <a:prstGeom prst="rect">
            <a:avLst/>
          </a:prstGeom>
          <a:noFill/>
        </p:spPr>
        <p:txBody>
          <a:bodyPr wrap="none" rtlCol="0">
            <a:spAutoFit/>
          </a:bodyPr>
          <a:lstStyle/>
          <a:p>
            <a:r>
              <a:rPr lang="en-US" b="1" dirty="0">
                <a:latin typeface="Gotham-Book"/>
              </a:rPr>
              <a:t>99.99%</a:t>
            </a:r>
          </a:p>
        </p:txBody>
      </p:sp>
      <p:sp>
        <p:nvSpPr>
          <p:cNvPr id="19" name="TextBox 18"/>
          <p:cNvSpPr txBox="1"/>
          <p:nvPr/>
        </p:nvSpPr>
        <p:spPr>
          <a:xfrm>
            <a:off x="4111641" y="5845175"/>
            <a:ext cx="1223412" cy="369332"/>
          </a:xfrm>
          <a:prstGeom prst="rect">
            <a:avLst/>
          </a:prstGeom>
          <a:noFill/>
        </p:spPr>
        <p:txBody>
          <a:bodyPr wrap="none" rtlCol="0">
            <a:spAutoFit/>
          </a:bodyPr>
          <a:lstStyle/>
          <a:p>
            <a:r>
              <a:rPr lang="en-US" b="1" dirty="0">
                <a:latin typeface="Gotham-Book"/>
              </a:rPr>
              <a:t>99.9999%</a:t>
            </a:r>
          </a:p>
        </p:txBody>
      </p:sp>
      <p:sp>
        <p:nvSpPr>
          <p:cNvPr id="2" name="Slide Number Placeholder 1"/>
          <p:cNvSpPr>
            <a:spLocks noGrp="1"/>
          </p:cNvSpPr>
          <p:nvPr>
            <p:ph type="sldNum" sz="quarter" idx="12"/>
          </p:nvPr>
        </p:nvSpPr>
        <p:spPr/>
        <p:txBody>
          <a:bodyPr/>
          <a:lstStyle/>
          <a:p>
            <a:fld id="{DD831897-4ECF-4D41-800C-BC1713B51490}" type="slidenum">
              <a:rPr lang="en-US" smtClean="0"/>
              <a:pPr/>
              <a:t>42</a:t>
            </a:fld>
            <a:endParaRPr lang="en-US" dirty="0"/>
          </a:p>
        </p:txBody>
      </p:sp>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Tree>
    <p:extLst>
      <p:ext uri="{BB962C8B-B14F-4D97-AF65-F5344CB8AC3E}">
        <p14:creationId xmlns:p14="http://schemas.microsoft.com/office/powerpoint/2010/main" val="14798028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685800" y="2362201"/>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600" b="1" dirty="0">
                <a:latin typeface="Arial" charset="0"/>
                <a:ea typeface="Arial" charset="0"/>
                <a:cs typeface="Arial" charset="0"/>
              </a:rPr>
              <a:t>Efficacy Against Microbial Pathogens</a:t>
            </a:r>
            <a:r>
              <a:rPr lang="en-US" sz="2800" dirty="0"/>
              <a:t> </a:t>
            </a:r>
            <a:endParaRPr lang="en-US" sz="2800" b="1" u="sng" dirty="0">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2" name="Rectangle 1"/>
          <p:cNvSpPr/>
          <p:nvPr/>
        </p:nvSpPr>
        <p:spPr>
          <a:xfrm>
            <a:off x="1571625" y="3686175"/>
            <a:ext cx="6000750" cy="646331"/>
          </a:xfrm>
          <a:prstGeom prst="rect">
            <a:avLst/>
          </a:prstGeom>
        </p:spPr>
        <p:txBody>
          <a:bodyPr wrap="square">
            <a:spAutoFit/>
          </a:bodyPr>
          <a:lstStyle/>
          <a:p>
            <a:pPr algn="ctr"/>
            <a:r>
              <a:rPr lang="en-US" b="1" dirty="0">
                <a:solidFill>
                  <a:srgbClr val="211D1E"/>
                </a:solidFill>
                <a:latin typeface="Arial" charset="0"/>
                <a:ea typeface="Arial" charset="0"/>
                <a:cs typeface="Arial" charset="0"/>
              </a:rPr>
              <a:t>EPA Accepted GLP Studies | Internationally Accepted GLP Studies</a:t>
            </a:r>
            <a:endParaRPr lang="en-US" b="1" dirty="0">
              <a:latin typeface="Arial" charset="0"/>
              <a:ea typeface="Arial" charset="0"/>
              <a:cs typeface="Arial" charset="0"/>
            </a:endParaRPr>
          </a:p>
        </p:txBody>
      </p:sp>
    </p:spTree>
    <p:extLst>
      <p:ext uri="{BB962C8B-B14F-4D97-AF65-F5344CB8AC3E}">
        <p14:creationId xmlns:p14="http://schemas.microsoft.com/office/powerpoint/2010/main" val="2011388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
        <p:nvSpPr>
          <p:cNvPr id="2" name="Rectangle 1"/>
          <p:cNvSpPr/>
          <p:nvPr/>
        </p:nvSpPr>
        <p:spPr>
          <a:xfrm>
            <a:off x="1447800" y="990599"/>
            <a:ext cx="7162800" cy="5293757"/>
          </a:xfrm>
          <a:prstGeom prst="rect">
            <a:avLst/>
          </a:prstGeom>
        </p:spPr>
        <p:txBody>
          <a:bodyPr wrap="square">
            <a:spAutoFit/>
          </a:bodyPr>
          <a:lstStyle/>
          <a:p>
            <a:r>
              <a:rPr lang="en-US" sz="1600" b="1" dirty="0">
                <a:latin typeface="Arial" charset="0"/>
                <a:ea typeface="Arial" charset="0"/>
                <a:cs typeface="Arial" charset="0"/>
              </a:rPr>
              <a:t>Process of getting EPA Registered is a difficult, time consuming, and expensive process.  </a:t>
            </a:r>
          </a:p>
          <a:p>
            <a:r>
              <a:rPr lang="en-US" sz="1600" dirty="0" smtClean="0">
                <a:latin typeface="Arial" charset="0"/>
                <a:ea typeface="Arial" charset="0"/>
                <a:cs typeface="Arial" charset="0"/>
              </a:rPr>
              <a:t> </a:t>
            </a:r>
            <a:endParaRPr lang="en-US" sz="1600" dirty="0">
              <a:latin typeface="Arial" charset="0"/>
              <a:ea typeface="Arial" charset="0"/>
              <a:cs typeface="Arial" charset="0"/>
            </a:endParaRPr>
          </a:p>
          <a:p>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Find an accredited lab</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Receive an EPA approved Protocol</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Run R&amp;D Tests </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Run GLP Tests</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Pass GLP Tests</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Receive Final Report</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Submit revised registration and final GLP report studies to the EPA</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Discuss, review, and edit revised registration with the EPA</a:t>
            </a:r>
          </a:p>
          <a:p>
            <a:pPr marL="342900" indent="-342900">
              <a:buAutoNum type="arabicPeriod"/>
            </a:pPr>
            <a:endParaRPr lang="en-US" sz="1600" dirty="0">
              <a:latin typeface="Arial" charset="0"/>
              <a:ea typeface="Arial" charset="0"/>
              <a:cs typeface="Arial" charset="0"/>
            </a:endParaRPr>
          </a:p>
          <a:p>
            <a:pPr marL="342900" indent="-342900">
              <a:buAutoNum type="arabicPeriod"/>
            </a:pPr>
            <a:r>
              <a:rPr lang="en-US" sz="1600" dirty="0">
                <a:latin typeface="Arial" charset="0"/>
                <a:ea typeface="Arial" charset="0"/>
                <a:cs typeface="Arial" charset="0"/>
              </a:rPr>
              <a:t>Wait </a:t>
            </a:r>
            <a:r>
              <a:rPr lang="en-US" dirty="0">
                <a:latin typeface="Arial" charset="0"/>
                <a:ea typeface="Arial" charset="0"/>
                <a:cs typeface="Arial" charset="0"/>
              </a:rPr>
              <a:t>90 days for review</a:t>
            </a:r>
            <a:endParaRPr lang="en-US" dirty="0">
              <a:latin typeface="Arial" charset="0"/>
              <a:ea typeface="Arial" charset="0"/>
              <a:cs typeface="Arial" charset="0"/>
            </a:endParaRPr>
          </a:p>
        </p:txBody>
      </p:sp>
      <p:pic>
        <p:nvPicPr>
          <p:cNvPr id="7" name="Picture 8" descr="https://upload.wikimedia.org/wikipedia/commons/thumb/1/14/Environmental_Protection_Agency_logo.svg/2000px-Environmental_Protection_Agency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241" y="1752601"/>
            <a:ext cx="310895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34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7391400" cy="655638"/>
          </a:xfrm>
        </p:spPr>
        <p:txBody>
          <a:bodyPr>
            <a:normAutofit fontScale="90000"/>
          </a:bodyPr>
          <a:lstStyle/>
          <a:p>
            <a:r>
              <a:rPr lang="en-US" dirty="0" smtClean="0"/>
              <a:t>All Hospital Disinfectants must be EPA Registered</a:t>
            </a:r>
            <a:endParaRPr lang="en-US" dirty="0"/>
          </a:p>
        </p:txBody>
      </p:sp>
      <p:sp>
        <p:nvSpPr>
          <p:cNvPr id="3" name="Content Placeholder 2"/>
          <p:cNvSpPr>
            <a:spLocks noGrp="1"/>
          </p:cNvSpPr>
          <p:nvPr>
            <p:ph sz="half" idx="1"/>
          </p:nvPr>
        </p:nvSpPr>
        <p:spPr>
          <a:xfrm>
            <a:off x="1752600" y="2133600"/>
            <a:ext cx="6248400" cy="4648200"/>
          </a:xfrm>
        </p:spPr>
        <p:txBody>
          <a:bodyPr>
            <a:noAutofit/>
          </a:bodyPr>
          <a:lstStyle/>
          <a:p>
            <a:pPr marL="0" indent="0">
              <a:buNone/>
            </a:pPr>
            <a:r>
              <a:rPr lang="en-US" sz="2300" dirty="0"/>
              <a:t>All disinfectants and pesticides marketed for use in United States must meet safety requirements as described in OCSPP 810.2200, (</a:t>
            </a:r>
            <a:r>
              <a:rPr lang="en-US" sz="2300" i="1" dirty="0"/>
              <a:t>1) Applicability. This guideline describes test methods that EPA believes will generally satisfy testing requirements of the Federal Insecticide, Fungicide, and Rodenticide Act (FIFRA) (7 U.S.C. 136, et seq.) and the Federal Food, Drug, and Cosmetic Act (FFDCA) (21 U.S.C. 346a). It addresses testing to demonstrate the effectiveness of antimicrobial pesticides bearing claims as disinfectants, fungicides, </a:t>
            </a:r>
            <a:r>
              <a:rPr lang="en-US" sz="2300" i="1" dirty="0" err="1"/>
              <a:t>virucides</a:t>
            </a:r>
            <a:r>
              <a:rPr lang="en-US" sz="2300" i="1" dirty="0"/>
              <a:t>, and </a:t>
            </a:r>
            <a:r>
              <a:rPr lang="en-US" sz="2300" i="1" dirty="0" err="1"/>
              <a:t>tuberculocides</a:t>
            </a:r>
            <a:r>
              <a:rPr lang="en-US" sz="2300" i="1" dirty="0"/>
              <a:t>. (EPA 712-C-07-074</a:t>
            </a:r>
            <a:r>
              <a:rPr lang="en-US" sz="2400" i="1" dirty="0"/>
              <a:t>)</a:t>
            </a:r>
            <a:endParaRPr lang="en-US" sz="2400" dirty="0"/>
          </a:p>
          <a:p>
            <a:endParaRPr lang="en-US" sz="2400" dirty="0"/>
          </a:p>
        </p:txBody>
      </p:sp>
      <p:sp>
        <p:nvSpPr>
          <p:cNvPr id="4" name="Slide Number Placeholder 3"/>
          <p:cNvSpPr>
            <a:spLocks noGrp="1"/>
          </p:cNvSpPr>
          <p:nvPr>
            <p:ph type="sldNum" sz="quarter" idx="12"/>
          </p:nvPr>
        </p:nvSpPr>
        <p:spPr/>
        <p:txBody>
          <a:bodyPr/>
          <a:lstStyle/>
          <a:p>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912526" y="427038"/>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charset="0"/>
                <a:ea typeface="Arial" charset="0"/>
                <a:cs typeface="Arial" charset="0"/>
              </a:rPr>
              <a:t>List K: EPA Registered Antimicrobial Products Effective Against C. diff Spores</a:t>
            </a:r>
          </a:p>
        </p:txBody>
      </p:sp>
      <p:sp>
        <p:nvSpPr>
          <p:cNvPr id="6" name="Slide Number Placeholder 5"/>
          <p:cNvSpPr>
            <a:spLocks noGrp="1"/>
          </p:cNvSpPr>
          <p:nvPr>
            <p:ph type="sldNum" sz="quarter" idx="12"/>
          </p:nvPr>
        </p:nvSpPr>
        <p:spPr/>
        <p:txBody>
          <a:bodyPr/>
          <a:lstStyle/>
          <a:p>
            <a:r>
              <a:rPr lang="en-US" b="1" dirty="0" smtClean="0"/>
              <a:t>Partial list</a:t>
            </a:r>
            <a:endParaRPr lang="en-US" b="1"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11" name="Rectangle 10"/>
          <p:cNvSpPr/>
          <p:nvPr/>
        </p:nvSpPr>
        <p:spPr>
          <a:xfrm>
            <a:off x="7543801" y="180201"/>
            <a:ext cx="1919115" cy="276999"/>
          </a:xfrm>
          <a:prstGeom prst="rect">
            <a:avLst/>
          </a:prstGeom>
        </p:spPr>
        <p:txBody>
          <a:bodyPr wrap="none">
            <a:spAutoFit/>
          </a:bodyPr>
          <a:lstStyle/>
          <a:p>
            <a:r>
              <a:rPr lang="en-US" sz="1200" dirty="0">
                <a:solidFill>
                  <a:schemeClr val="bg1"/>
                </a:solidFill>
                <a:latin typeface="Arial" charset="0"/>
                <a:ea typeface="Arial" charset="0"/>
                <a:cs typeface="Arial" charset="0"/>
              </a:rPr>
              <a:t>marketing@tomimist.com</a:t>
            </a:r>
            <a:endParaRPr lang="en-US" sz="12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42167145"/>
              </p:ext>
            </p:extLst>
          </p:nvPr>
        </p:nvGraphicFramePr>
        <p:xfrm>
          <a:off x="838200" y="1447800"/>
          <a:ext cx="5829300" cy="5257800"/>
        </p:xfrm>
        <a:graphic>
          <a:graphicData uri="http://schemas.openxmlformats.org/drawingml/2006/table">
            <a:tbl>
              <a:tblPr>
                <a:tableStyleId>{5C22544A-7EE6-4342-B048-85BDC9FD1C3A}</a:tableStyleId>
              </a:tblPr>
              <a:tblGrid>
                <a:gridCol w="1028700">
                  <a:extLst>
                    <a:ext uri="{9D8B030D-6E8A-4147-A177-3AD203B41FA5}">
                      <a16:colId xmlns="" xmlns:a16="http://schemas.microsoft.com/office/drawing/2014/main" val="20000"/>
                    </a:ext>
                  </a:extLst>
                </a:gridCol>
                <a:gridCol w="4800600">
                  <a:extLst>
                    <a:ext uri="{9D8B030D-6E8A-4147-A177-3AD203B41FA5}">
                      <a16:colId xmlns="" xmlns:a16="http://schemas.microsoft.com/office/drawing/2014/main" val="20001"/>
                    </a:ext>
                  </a:extLst>
                </a:gridCol>
              </a:tblGrid>
              <a:tr h="228600">
                <a:tc>
                  <a:txBody>
                    <a:bodyPr/>
                    <a:lstStyle/>
                    <a:p>
                      <a:pPr marL="0" marR="0" algn="l">
                        <a:spcBef>
                          <a:spcPts val="0"/>
                        </a:spcBef>
                        <a:spcAft>
                          <a:spcPts val="0"/>
                        </a:spcAft>
                      </a:pPr>
                      <a:r>
                        <a:rPr lang="en-US" sz="1600" b="1" dirty="0">
                          <a:effectLst/>
                          <a:latin typeface="Arial" charset="0"/>
                          <a:ea typeface="Arial" charset="0"/>
                          <a:cs typeface="Arial" charset="0"/>
                        </a:rPr>
                        <a:t>No.</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l">
                        <a:spcBef>
                          <a:spcPts val="0"/>
                        </a:spcBef>
                        <a:spcAft>
                          <a:spcPts val="0"/>
                        </a:spcAft>
                      </a:pPr>
                      <a:r>
                        <a:rPr lang="en-US" sz="1600" b="1" dirty="0">
                          <a:effectLst/>
                          <a:latin typeface="Arial" charset="0"/>
                          <a:ea typeface="Arial" charset="0"/>
                          <a:cs typeface="Arial" charset="0"/>
                        </a:rPr>
                        <a:t>Primary Registered Product Name</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777-83</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LYSOL BRAND DISINFECTANT BLEACH PLUS</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1043-124</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HASTE-SSD-COMPONENT B</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1043-125</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HASTE-SSD-COMPONENT A</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1672-65</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AUSTIN A-1 ULTRA DISINFECTING BLEACH</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1672-67</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AUSTIN’S A-1 CONCENTRATED BLEACH 8.25%</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1677-226</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VIRASEPT</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1677-235</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BATH AND TILE DISINFECTING CLEANER</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1677-237</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FF-ATH</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3573-77</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CSP-3002-3</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5813-100</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PUMA</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9402-13</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KIMTECH GERMICIDAL WIPE</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9480-8</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dirty="0"/>
                        <a:t>PDI SANI-CLOTH BLEACH WIPES</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10324-214</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MAGUARD 5626</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3"/>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11346-3</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CLOROX HW</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4"/>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56392-7</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DISPATCH HOSPITAL CLEANER DISINFECTANT WITH BLEACH</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5"/>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56392-8</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DISPATCH HOSPITAL CLEANER DISINFECTANT TOWELS WITH BLEACH</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6"/>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67619-8</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CPPC ULTRA BLEACH 2</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7"/>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67619-12</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CPPC TSUNAMI</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8"/>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67619-27</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BUSTER</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9"/>
                  </a:ext>
                </a:extLst>
              </a:tr>
              <a:tr h="228600">
                <a:tc>
                  <a:txBody>
                    <a:bodyPr/>
                    <a:lstStyle/>
                    <a:p>
                      <a:pPr marL="0" marR="0" algn="l">
                        <a:spcBef>
                          <a:spcPts val="0"/>
                        </a:spcBef>
                        <a:spcAft>
                          <a:spcPts val="0"/>
                        </a:spcAft>
                      </a:pPr>
                      <a:r>
                        <a:rPr lang="en-US" sz="1400" dirty="0">
                          <a:effectLst/>
                          <a:latin typeface="Arial" charset="0"/>
                          <a:ea typeface="Arial" charset="0"/>
                          <a:cs typeface="Arial" charset="0"/>
                        </a:rPr>
                        <a:t>69687-1</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400" dirty="0">
                          <a:effectLst/>
                          <a:latin typeface="Arial" charset="0"/>
                          <a:ea typeface="Arial" charset="0"/>
                          <a:cs typeface="Arial" charset="0"/>
                        </a:rPr>
                        <a:t>SUPER-CHLOR</a:t>
                      </a:r>
                    </a:p>
                  </a:txBody>
                  <a:tcPr marL="23960" marR="23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20"/>
                  </a:ext>
                </a:extLst>
              </a:tr>
            </a:tbl>
          </a:graphicData>
        </a:graphic>
      </p:graphicFrame>
      <p:pic>
        <p:nvPicPr>
          <p:cNvPr id="180226" name="Picture 2" descr="mage result for ep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259" y="1869957"/>
            <a:ext cx="1926734" cy="254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3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912526" y="304801"/>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smtClean="0">
                <a:latin typeface="Arial" charset="0"/>
                <a:ea typeface="Arial" charset="0"/>
                <a:cs typeface="Arial" charset="0"/>
              </a:rPr>
              <a:t>	Efficacy </a:t>
            </a:r>
            <a:r>
              <a:rPr lang="en-US" sz="2800" b="1" dirty="0">
                <a:latin typeface="Arial" charset="0"/>
                <a:ea typeface="Arial" charset="0"/>
                <a:cs typeface="Arial" charset="0"/>
              </a:rPr>
              <a:t>Against Microbial Pathogens </a:t>
            </a:r>
            <a:endParaRPr lang="en-US" sz="2800" b="1" u="sng" dirty="0">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endParaRPr lang="en-US"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2" name="Rectangle 1"/>
          <p:cNvSpPr/>
          <p:nvPr/>
        </p:nvSpPr>
        <p:spPr>
          <a:xfrm>
            <a:off x="1828800" y="1524000"/>
            <a:ext cx="6477000" cy="646331"/>
          </a:xfrm>
          <a:prstGeom prst="rect">
            <a:avLst/>
          </a:prstGeom>
        </p:spPr>
        <p:txBody>
          <a:bodyPr wrap="square">
            <a:spAutoFit/>
          </a:bodyPr>
          <a:lstStyle/>
          <a:p>
            <a:r>
              <a:rPr lang="en-US" b="1" dirty="0" smtClean="0">
                <a:solidFill>
                  <a:srgbClr val="211D1E"/>
                </a:solidFill>
                <a:latin typeface="Arial" charset="0"/>
                <a:ea typeface="Arial" charset="0"/>
                <a:cs typeface="Arial" charset="0"/>
              </a:rPr>
              <a:t>EPA </a:t>
            </a:r>
            <a:r>
              <a:rPr lang="en-US" b="1" dirty="0">
                <a:solidFill>
                  <a:srgbClr val="211D1E"/>
                </a:solidFill>
                <a:latin typeface="Arial" charset="0"/>
                <a:ea typeface="Arial" charset="0"/>
                <a:cs typeface="Arial" charset="0"/>
              </a:rPr>
              <a:t>Registered Good Laboratory Practice </a:t>
            </a:r>
            <a:r>
              <a:rPr lang="en-US" b="1" dirty="0" smtClean="0">
                <a:solidFill>
                  <a:srgbClr val="211D1E"/>
                </a:solidFill>
                <a:latin typeface="Arial" charset="0"/>
                <a:ea typeface="Arial" charset="0"/>
                <a:cs typeface="Arial" charset="0"/>
              </a:rPr>
              <a:t>Study 	Summaries for </a:t>
            </a:r>
            <a:r>
              <a:rPr lang="en-US" b="1" dirty="0" err="1" smtClean="0">
                <a:solidFill>
                  <a:srgbClr val="211D1E"/>
                </a:solidFill>
                <a:latin typeface="Arial" charset="0"/>
                <a:ea typeface="Arial" charset="0"/>
                <a:cs typeface="Arial" charset="0"/>
              </a:rPr>
              <a:t>SteraMist</a:t>
            </a:r>
            <a:r>
              <a:rPr lang="en-US" b="1" dirty="0" smtClean="0">
                <a:solidFill>
                  <a:srgbClr val="211D1E"/>
                </a:solidFill>
                <a:latin typeface="Arial" charset="0"/>
                <a:ea typeface="Arial" charset="0"/>
                <a:cs typeface="Arial" charset="0"/>
              </a:rPr>
              <a:t> Bit Solution</a:t>
            </a:r>
            <a:endParaRPr lang="en-US" b="1" dirty="0">
              <a:latin typeface="Arial" charset="0"/>
              <a:ea typeface="Arial" charset="0"/>
              <a:cs typeface="Arial" charset="0"/>
            </a:endParaRPr>
          </a:p>
        </p:txBody>
      </p:sp>
      <p:sp>
        <p:nvSpPr>
          <p:cNvPr id="3" name="Rectangle 2"/>
          <p:cNvSpPr/>
          <p:nvPr/>
        </p:nvSpPr>
        <p:spPr>
          <a:xfrm>
            <a:off x="912526" y="2144713"/>
            <a:ext cx="7941977" cy="4247317"/>
          </a:xfrm>
          <a:prstGeom prst="rect">
            <a:avLst/>
          </a:prstGeom>
        </p:spPr>
        <p:txBody>
          <a:bodyPr wrap="square">
            <a:spAutoFit/>
          </a:bodyPr>
          <a:lstStyle/>
          <a:p>
            <a:pPr marL="342900" indent="-342900" fontAlgn="base">
              <a:spcBef>
                <a:spcPct val="0"/>
              </a:spcBef>
              <a:spcAft>
                <a:spcPct val="0"/>
              </a:spcAft>
              <a:buClr>
                <a:srgbClr val="800000"/>
              </a:buClr>
              <a:buBlip>
                <a:blip r:embed="rId5"/>
              </a:buBlip>
            </a:pPr>
            <a:r>
              <a:rPr lang="en-US" dirty="0">
                <a:latin typeface="Arial" charset="0"/>
                <a:ea typeface="Arial" charset="0"/>
                <a:cs typeface="Arial" charset="0"/>
              </a:rPr>
              <a:t>Study Title: Efficacy of a Disinfectant Applied to a Room via a Fogging, Misting, or Vaporizing Device for Disinfection of C. difficile spores</a:t>
            </a:r>
          </a:p>
          <a:p>
            <a:pPr fontAlgn="base">
              <a:spcBef>
                <a:spcPct val="0"/>
              </a:spcBef>
              <a:spcAft>
                <a:spcPct val="0"/>
              </a:spcAft>
              <a:buClr>
                <a:srgbClr val="800000"/>
              </a:buClr>
            </a:pPr>
            <a:r>
              <a:rPr lang="en-US" dirty="0">
                <a:latin typeface="Arial" charset="0"/>
                <a:ea typeface="Arial" charset="0"/>
                <a:cs typeface="Arial" charset="0"/>
              </a:rPr>
              <a:t> </a:t>
            </a:r>
          </a:p>
          <a:p>
            <a:pPr marL="342900" indent="-342900" fontAlgn="base">
              <a:spcBef>
                <a:spcPct val="0"/>
              </a:spcBef>
              <a:spcAft>
                <a:spcPct val="0"/>
              </a:spcAft>
              <a:buClr>
                <a:srgbClr val="800000"/>
              </a:buClr>
              <a:buBlip>
                <a:blip r:embed="rId5"/>
              </a:buBlip>
            </a:pPr>
            <a:r>
              <a:rPr lang="en-US" dirty="0">
                <a:latin typeface="Arial" charset="0"/>
                <a:ea typeface="Arial" charset="0"/>
                <a:cs typeface="Arial" charset="0"/>
              </a:rPr>
              <a:t>Study Title: AOAC Germicidal Spray Method -­‐ Methicillin Resistant Staphylococcus aureus -­ MRSA</a:t>
            </a:r>
          </a:p>
          <a:p>
            <a:pPr fontAlgn="base">
              <a:spcBef>
                <a:spcPct val="0"/>
              </a:spcBef>
              <a:spcAft>
                <a:spcPct val="0"/>
              </a:spcAft>
              <a:buClr>
                <a:srgbClr val="800000"/>
              </a:buClr>
            </a:pPr>
            <a:endParaRPr lang="en-US" dirty="0">
              <a:latin typeface="Arial" charset="0"/>
              <a:ea typeface="Arial" charset="0"/>
              <a:cs typeface="Arial" charset="0"/>
            </a:endParaRPr>
          </a:p>
          <a:p>
            <a:pPr marL="342900" indent="-342900" fontAlgn="base">
              <a:spcBef>
                <a:spcPct val="0"/>
              </a:spcBef>
              <a:spcAft>
                <a:spcPct val="0"/>
              </a:spcAft>
              <a:buClr>
                <a:srgbClr val="800000"/>
              </a:buClr>
              <a:buBlip>
                <a:blip r:embed="rId5"/>
              </a:buBlip>
            </a:pPr>
            <a:r>
              <a:rPr lang="en-US" dirty="0">
                <a:latin typeface="Arial" charset="0"/>
                <a:ea typeface="Arial" charset="0"/>
                <a:cs typeface="Arial" charset="0"/>
              </a:rPr>
              <a:t>Study Title: </a:t>
            </a:r>
            <a:r>
              <a:rPr lang="en-US" dirty="0" err="1">
                <a:latin typeface="Arial" charset="0"/>
                <a:ea typeface="Arial" charset="0"/>
                <a:cs typeface="Arial" charset="0"/>
              </a:rPr>
              <a:t>Virucidal</a:t>
            </a:r>
            <a:r>
              <a:rPr lang="en-US" dirty="0">
                <a:latin typeface="Arial" charset="0"/>
                <a:ea typeface="Arial" charset="0"/>
                <a:cs typeface="Arial" charset="0"/>
              </a:rPr>
              <a:t> Efficacy of a Disinfectant for Use on Inanimate Environmental Surfaces - Influenza A (H1N1) Virus </a:t>
            </a:r>
          </a:p>
          <a:p>
            <a:pPr marL="342900" indent="-342900" fontAlgn="base">
              <a:spcBef>
                <a:spcPct val="0"/>
              </a:spcBef>
              <a:spcAft>
                <a:spcPct val="0"/>
              </a:spcAft>
              <a:buClr>
                <a:srgbClr val="800000"/>
              </a:buClr>
              <a:buBlip>
                <a:blip r:embed="rId5"/>
              </a:buBlip>
            </a:pPr>
            <a:endParaRPr lang="en-US" dirty="0">
              <a:latin typeface="Arial" charset="0"/>
              <a:ea typeface="Arial" charset="0"/>
              <a:cs typeface="Arial" charset="0"/>
            </a:endParaRPr>
          </a:p>
          <a:p>
            <a:pPr marL="342900" indent="-342900" fontAlgn="base">
              <a:spcBef>
                <a:spcPct val="0"/>
              </a:spcBef>
              <a:spcAft>
                <a:spcPct val="0"/>
              </a:spcAft>
              <a:buClr>
                <a:srgbClr val="800000"/>
              </a:buClr>
              <a:buBlip>
                <a:blip r:embed="rId5"/>
              </a:buBlip>
            </a:pPr>
            <a:r>
              <a:rPr lang="en-US" dirty="0">
                <a:latin typeface="Arial" charset="0"/>
                <a:ea typeface="Arial" charset="0"/>
                <a:cs typeface="Arial" charset="0"/>
              </a:rPr>
              <a:t>Study Title: AOAC Germicidal Spray Method – Staphylococcus aureus (Staphylococcus) (Staph), Pseudomonas aeruginosa (Pseudomonas) </a:t>
            </a:r>
          </a:p>
          <a:p>
            <a:pPr fontAlgn="base">
              <a:spcBef>
                <a:spcPct val="0"/>
              </a:spcBef>
              <a:spcAft>
                <a:spcPct val="0"/>
              </a:spcAft>
              <a:buClr>
                <a:srgbClr val="800000"/>
              </a:buClr>
            </a:pPr>
            <a:endParaRPr lang="en-US" dirty="0">
              <a:latin typeface="Arial" charset="0"/>
              <a:ea typeface="Arial" charset="0"/>
              <a:cs typeface="Arial" charset="0"/>
            </a:endParaRPr>
          </a:p>
          <a:p>
            <a:pPr marL="342900" indent="-342900" fontAlgn="base">
              <a:spcBef>
                <a:spcPct val="0"/>
              </a:spcBef>
              <a:spcAft>
                <a:spcPct val="0"/>
              </a:spcAft>
              <a:buClr>
                <a:srgbClr val="800000"/>
              </a:buClr>
              <a:buBlip>
                <a:blip r:embed="rId5"/>
              </a:buBlip>
            </a:pPr>
            <a:r>
              <a:rPr lang="en-US" dirty="0">
                <a:latin typeface="Arial" charset="0"/>
                <a:ea typeface="Arial" charset="0"/>
                <a:cs typeface="Arial" charset="0"/>
              </a:rPr>
              <a:t>Study Title: Efficacy of a Disinfectant Applied to a Room via a Fogging, Misting, or Vaporizing Device for Disinfection – Staphylococcus aureus (Staphylococcus) (Staph), Pseudomonas aeruginosa (Pseudomonas)</a:t>
            </a:r>
          </a:p>
        </p:txBody>
      </p:sp>
    </p:spTree>
    <p:extLst>
      <p:ext uri="{BB962C8B-B14F-4D97-AF65-F5344CB8AC3E}">
        <p14:creationId xmlns:p14="http://schemas.microsoft.com/office/powerpoint/2010/main" val="3105859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UV-c ?</a:t>
            </a:r>
            <a:endParaRPr lang="en-US" dirty="0"/>
          </a:p>
        </p:txBody>
      </p:sp>
      <p:sp>
        <p:nvSpPr>
          <p:cNvPr id="3" name="Content Placeholder 2"/>
          <p:cNvSpPr>
            <a:spLocks noGrp="1"/>
          </p:cNvSpPr>
          <p:nvPr>
            <p:ph idx="1"/>
          </p:nvPr>
        </p:nvSpPr>
        <p:spPr>
          <a:xfrm>
            <a:off x="1676400" y="1524000"/>
            <a:ext cx="7010400" cy="4602169"/>
          </a:xfrm>
        </p:spPr>
        <p:txBody>
          <a:bodyPr/>
          <a:lstStyle/>
          <a:p>
            <a:r>
              <a:rPr lang="en-US" dirty="0" smtClean="0"/>
              <a:t>Most UV units are not EPA registered.</a:t>
            </a:r>
          </a:p>
          <a:p>
            <a:r>
              <a:rPr lang="en-US" dirty="0" smtClean="0"/>
              <a:t>Efficacy is dependent on End-user data</a:t>
            </a:r>
          </a:p>
          <a:p>
            <a:r>
              <a:rPr lang="en-US" dirty="0" smtClean="0"/>
              <a:t>Controlled studies are difficult to find.</a:t>
            </a:r>
          </a:p>
          <a:p>
            <a:r>
              <a:rPr lang="en-US" dirty="0" smtClean="0"/>
              <a:t>No an even playing field </a:t>
            </a:r>
            <a:r>
              <a:rPr lang="en-US" dirty="0" err="1" smtClean="0"/>
              <a:t>whencomparing</a:t>
            </a:r>
            <a:r>
              <a:rPr lang="en-US" dirty="0" smtClean="0"/>
              <a:t> killing efficacy or log kill achieved.</a:t>
            </a: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48</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88460797"/>
              </p:ext>
            </p:extLst>
          </p:nvPr>
        </p:nvGraphicFramePr>
        <p:xfrm>
          <a:off x="1093470" y="2133603"/>
          <a:ext cx="7525986" cy="4495797"/>
        </p:xfrm>
        <a:graphic>
          <a:graphicData uri="http://schemas.openxmlformats.org/drawingml/2006/table">
            <a:tbl>
              <a:tblPr>
                <a:tableStyleId>{35758FB7-9AC5-4552-8A53-C91805E547FA}</a:tableStyleId>
              </a:tblPr>
              <a:tblGrid>
                <a:gridCol w="2235922"/>
                <a:gridCol w="1456968"/>
                <a:gridCol w="968052"/>
                <a:gridCol w="1046279"/>
                <a:gridCol w="1818765"/>
              </a:tblGrid>
              <a:tr h="499533">
                <a:tc>
                  <a:txBody>
                    <a:bodyPr/>
                    <a:lstStyle/>
                    <a:p>
                      <a:pPr algn="ctr" fontAlgn="b"/>
                      <a:r>
                        <a:rPr lang="en-US" sz="1200" b="1" u="none" strike="noStrike" dirty="0">
                          <a:effectLst/>
                          <a:latin typeface="Arial"/>
                          <a:cs typeface="Arial"/>
                        </a:rPr>
                        <a:t>Study Site</a:t>
                      </a:r>
                      <a:endParaRPr lang="en-US" sz="1200" b="1" i="0" u="none" strike="noStrike" dirty="0">
                        <a:solidFill>
                          <a:srgbClr val="000000"/>
                        </a:solidFill>
                        <a:effectLst/>
                        <a:latin typeface="Arial"/>
                        <a:cs typeface="Arial"/>
                      </a:endParaRPr>
                    </a:p>
                  </a:txBody>
                  <a:tcPr marL="10485" marR="10485" marT="10485" marB="0" anchor="b"/>
                </a:tc>
                <a:tc>
                  <a:txBody>
                    <a:bodyPr/>
                    <a:lstStyle/>
                    <a:p>
                      <a:pPr algn="ctr" fontAlgn="b"/>
                      <a:r>
                        <a:rPr lang="en-US" sz="1200" b="1" u="none" strike="noStrike" dirty="0">
                          <a:effectLst/>
                          <a:latin typeface="Arial"/>
                          <a:cs typeface="Arial"/>
                        </a:rPr>
                        <a:t>Organism of Interest</a:t>
                      </a:r>
                      <a:endParaRPr lang="en-US" sz="1200" b="1" i="0" u="none" strike="noStrike" dirty="0">
                        <a:solidFill>
                          <a:srgbClr val="000000"/>
                        </a:solidFill>
                        <a:effectLst/>
                        <a:latin typeface="Arial"/>
                        <a:cs typeface="Arial"/>
                      </a:endParaRPr>
                    </a:p>
                  </a:txBody>
                  <a:tcPr marL="10485" marR="10485" marT="10485" marB="0" anchor="b"/>
                </a:tc>
                <a:tc>
                  <a:txBody>
                    <a:bodyPr/>
                    <a:lstStyle/>
                    <a:p>
                      <a:pPr algn="ctr" fontAlgn="b"/>
                      <a:r>
                        <a:rPr lang="en-US" sz="1200" b="1" u="none" strike="noStrike" dirty="0">
                          <a:effectLst/>
                          <a:latin typeface="Arial"/>
                          <a:cs typeface="Arial"/>
                        </a:rPr>
                        <a:t>Healthcare Setting</a:t>
                      </a:r>
                      <a:endParaRPr lang="en-US" sz="1200" b="1" i="0" u="none" strike="noStrike" dirty="0">
                        <a:solidFill>
                          <a:srgbClr val="000000"/>
                        </a:solidFill>
                        <a:effectLst/>
                        <a:latin typeface="Arial"/>
                        <a:cs typeface="Arial"/>
                      </a:endParaRPr>
                    </a:p>
                  </a:txBody>
                  <a:tcPr marL="10485" marR="10485" marT="10485" marB="0" anchor="b"/>
                </a:tc>
                <a:tc>
                  <a:txBody>
                    <a:bodyPr/>
                    <a:lstStyle/>
                    <a:p>
                      <a:pPr algn="ctr" fontAlgn="b"/>
                      <a:r>
                        <a:rPr lang="en-US" sz="1200" b="1" u="none" strike="noStrike">
                          <a:effectLst/>
                          <a:latin typeface="Arial"/>
                          <a:cs typeface="Arial"/>
                        </a:rPr>
                        <a:t>Incidence Reduction</a:t>
                      </a:r>
                      <a:endParaRPr lang="en-US" sz="1200" b="1" i="0" u="none" strike="noStrike">
                        <a:solidFill>
                          <a:srgbClr val="000000"/>
                        </a:solidFill>
                        <a:effectLst/>
                        <a:latin typeface="Arial"/>
                        <a:cs typeface="Arial"/>
                      </a:endParaRPr>
                    </a:p>
                  </a:txBody>
                  <a:tcPr marL="10485" marR="10485" marT="10485" marB="0" anchor="b"/>
                </a:tc>
                <a:tc>
                  <a:txBody>
                    <a:bodyPr/>
                    <a:lstStyle/>
                    <a:p>
                      <a:pPr algn="ctr" fontAlgn="b"/>
                      <a:r>
                        <a:rPr lang="en-US" sz="1200" b="1" u="none" strike="noStrike" dirty="0">
                          <a:effectLst/>
                          <a:latin typeface="Arial"/>
                          <a:cs typeface="Arial"/>
                        </a:rPr>
                        <a:t>Estimated Impact</a:t>
                      </a:r>
                      <a:endParaRPr lang="en-US" sz="1200" b="1" i="0" u="none" strike="noStrike" dirty="0">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dirty="0">
                          <a:effectLst/>
                          <a:latin typeface="Arial"/>
                          <a:cs typeface="Arial"/>
                        </a:rPr>
                        <a:t>Lowell General Hospital [8]</a:t>
                      </a:r>
                      <a:endParaRPr lang="en-US" sz="1200" b="0" i="0" u="none" strike="noStrike" dirty="0">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Class I Surgical site infections</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Operating Room</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46%</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23 fewer cases in 10,883 procedures</a:t>
                      </a:r>
                      <a:endParaRPr lang="en-US" sz="1200" b="0" i="0" u="none" strike="noStrike" dirty="0">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a:effectLst/>
                          <a:latin typeface="Arial"/>
                          <a:cs typeface="Arial"/>
                        </a:rPr>
                        <a:t>Trinity Medical Center [9]</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Total Hip/Knee SSIs (Class I)</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Operating Room</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100%</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7 fewer cases in 544 procedures</a:t>
                      </a:r>
                      <a:endParaRPr lang="en-US" sz="1200" b="0" i="0" u="none" strike="noStrike">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a:effectLst/>
                          <a:latin typeface="Arial"/>
                          <a:cs typeface="Arial"/>
                        </a:rPr>
                        <a:t>Westchester Medical Center [10]</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Multiple MDROs</a:t>
                      </a:r>
                      <a:endParaRPr lang="en-US" sz="1200" b="0" i="0" u="none" strike="noStrike" dirty="0">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Acute Care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20%</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185 fewer cases in 22 months</a:t>
                      </a:r>
                      <a:endParaRPr lang="en-US" sz="1200" b="0" i="0" u="none" strike="noStrike" dirty="0">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a:effectLst/>
                          <a:latin typeface="Arial"/>
                          <a:cs typeface="Arial"/>
                        </a:rPr>
                        <a:t>Cooley Dickinson Hospital [11]</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C. difficile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Acute Care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53%</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17 fewer cases in 12 months</a:t>
                      </a:r>
                      <a:endParaRPr lang="en-US" sz="1200" b="0" i="0" u="none" strike="noStrike" dirty="0">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a:effectLst/>
                          <a:latin typeface="Arial"/>
                          <a:cs typeface="Arial"/>
                        </a:rPr>
                        <a:t>LTAC Facility [12]</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C. difficile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LTAC</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57%</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29 fewer cases in 15 months</a:t>
                      </a:r>
                      <a:endParaRPr lang="en-US" sz="1200" b="0" i="0" u="none" strike="noStrike" dirty="0">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a:effectLst/>
                          <a:latin typeface="Arial"/>
                          <a:cs typeface="Arial"/>
                        </a:rPr>
                        <a:t>Westchester Medical Center [13]</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C. difficile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ICU</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70%</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30 fewer cases in 12 months</a:t>
                      </a:r>
                      <a:endParaRPr lang="en-US" sz="1200" b="0" i="0" u="none" strike="noStrike">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a:effectLst/>
                          <a:latin typeface="Arial"/>
                          <a:cs typeface="Arial"/>
                        </a:rPr>
                        <a:t>Cone Healthcare System  [14]</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MRSA</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Healthcare System</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56%</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58 fewer cases in 18 months</a:t>
                      </a:r>
                      <a:endParaRPr lang="en-US" sz="1200" b="0" i="0" u="none" strike="noStrike" dirty="0">
                        <a:solidFill>
                          <a:srgbClr val="000000"/>
                        </a:solidFill>
                        <a:effectLst/>
                        <a:latin typeface="Arial"/>
                        <a:cs typeface="Arial"/>
                      </a:endParaRPr>
                    </a:p>
                  </a:txBody>
                  <a:tcPr marL="10485" marR="10485" marT="10485" marB="0" anchor="b"/>
                </a:tc>
              </a:tr>
              <a:tr h="499533">
                <a:tc>
                  <a:txBody>
                    <a:bodyPr/>
                    <a:lstStyle/>
                    <a:p>
                      <a:pPr algn="ctr" fontAlgn="b"/>
                      <a:r>
                        <a:rPr lang="en-US" sz="1200" u="none" strike="noStrike" dirty="0">
                          <a:effectLst/>
                          <a:latin typeface="Arial"/>
                          <a:cs typeface="Arial"/>
                        </a:rPr>
                        <a:t>Orlando Health South Seminole Hospital [15]</a:t>
                      </a:r>
                      <a:endParaRPr lang="en-US" sz="1200" b="0" i="0" u="none" strike="noStrike" dirty="0">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Multiple MDROs; C. difficile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a:effectLst/>
                          <a:latin typeface="Arial"/>
                          <a:cs typeface="Arial"/>
                        </a:rPr>
                        <a:t>Acute Care</a:t>
                      </a:r>
                      <a:endParaRPr lang="en-US" sz="1200" b="0" i="0" u="none" strike="noStrike">
                        <a:solidFill>
                          <a:srgbClr val="000000"/>
                        </a:solidFill>
                        <a:effectLst/>
                        <a:latin typeface="Arial"/>
                        <a:cs typeface="Arial"/>
                      </a:endParaRPr>
                    </a:p>
                  </a:txBody>
                  <a:tcPr marL="10485" marR="10485" marT="10485" marB="0" anchor="b"/>
                </a:tc>
                <a:tc>
                  <a:txBody>
                    <a:bodyPr/>
                    <a:lstStyle/>
                    <a:p>
                      <a:pPr algn="ctr" fontAlgn="b"/>
                      <a:r>
                        <a:rPr lang="mr-IN" sz="1200" u="none" strike="noStrike">
                          <a:effectLst/>
                          <a:latin typeface="Arial"/>
                          <a:cs typeface="Arial"/>
                        </a:rPr>
                        <a:t>61%</a:t>
                      </a:r>
                      <a:endParaRPr lang="mr-IN" sz="1200" b="0" i="0" u="none" strike="noStrike">
                        <a:solidFill>
                          <a:srgbClr val="000000"/>
                        </a:solidFill>
                        <a:effectLst/>
                        <a:latin typeface="Arial"/>
                        <a:cs typeface="Arial"/>
                      </a:endParaRPr>
                    </a:p>
                  </a:txBody>
                  <a:tcPr marL="10485" marR="10485" marT="10485" marB="0" anchor="b"/>
                </a:tc>
                <a:tc>
                  <a:txBody>
                    <a:bodyPr/>
                    <a:lstStyle/>
                    <a:p>
                      <a:pPr algn="ctr" fontAlgn="b"/>
                      <a:r>
                        <a:rPr lang="en-US" sz="1200" u="none" strike="noStrike" dirty="0">
                          <a:effectLst/>
                          <a:latin typeface="Arial"/>
                          <a:cs typeface="Arial"/>
                        </a:rPr>
                        <a:t>39 fewer cases in 22 months</a:t>
                      </a:r>
                      <a:endParaRPr lang="en-US" sz="1200" b="0" i="0" u="none" strike="noStrike" dirty="0">
                        <a:solidFill>
                          <a:srgbClr val="000000"/>
                        </a:solidFill>
                        <a:effectLst/>
                        <a:latin typeface="Arial"/>
                        <a:cs typeface="Arial"/>
                      </a:endParaRPr>
                    </a:p>
                  </a:txBody>
                  <a:tcPr marL="10485" marR="10485" marT="10485" marB="0" anchor="b"/>
                </a:tc>
              </a:tr>
            </a:tbl>
          </a:graphicData>
        </a:graphic>
      </p:graphicFrame>
      <p:sp>
        <p:nvSpPr>
          <p:cNvPr id="6" name="Title 1"/>
          <p:cNvSpPr>
            <a:spLocks noGrp="1"/>
          </p:cNvSpPr>
          <p:nvPr>
            <p:ph type="title"/>
          </p:nvPr>
        </p:nvSpPr>
        <p:spPr>
          <a:xfrm>
            <a:off x="990600" y="544831"/>
            <a:ext cx="7585076" cy="1436370"/>
          </a:xfrm>
        </p:spPr>
        <p:txBody>
          <a:bodyPr>
            <a:normAutofit fontScale="90000"/>
          </a:bodyPr>
          <a:lstStyle/>
          <a:p>
            <a:r>
              <a:rPr lang="en-US" sz="2800" dirty="0" smtClean="0"/>
              <a:t>Summary of Published HAI Reduction </a:t>
            </a:r>
            <a:r>
              <a:rPr lang="en-US" sz="2800" dirty="0"/>
              <a:t>S</a:t>
            </a:r>
            <a:r>
              <a:rPr lang="en-US" sz="2800" dirty="0" smtClean="0"/>
              <a:t>tudies </a:t>
            </a:r>
            <a:r>
              <a:rPr lang="en-US" sz="2800" dirty="0"/>
              <a:t>A</a:t>
            </a:r>
            <a:r>
              <a:rPr lang="en-US" sz="2800" dirty="0" smtClean="0"/>
              <a:t>ssociated with Pulsed </a:t>
            </a:r>
            <a:r>
              <a:rPr lang="en-US" sz="2800" dirty="0"/>
              <a:t>X</a:t>
            </a:r>
            <a:r>
              <a:rPr lang="en-US" sz="2800" dirty="0" smtClean="0"/>
              <a:t>enon </a:t>
            </a:r>
            <a:r>
              <a:rPr lang="en-US" sz="2800" dirty="0"/>
              <a:t>U</a:t>
            </a:r>
            <a:r>
              <a:rPr lang="en-US" sz="2800" dirty="0" smtClean="0"/>
              <a:t>ltraviolet </a:t>
            </a:r>
            <a:r>
              <a:rPr lang="en-US" sz="2800" dirty="0"/>
              <a:t>D</a:t>
            </a:r>
            <a:r>
              <a:rPr lang="en-US" sz="2800" dirty="0" smtClean="0"/>
              <a:t>isinfection </a:t>
            </a:r>
            <a:r>
              <a:rPr lang="en-US" sz="2800" dirty="0" smtClean="0"/>
              <a:t>Systems</a:t>
            </a:r>
            <a:br>
              <a:rPr lang="en-US" sz="2800" dirty="0" smtClean="0"/>
            </a:br>
            <a:r>
              <a:rPr lang="en-US" sz="1300" dirty="0" err="1" smtClean="0"/>
              <a:t>Stibich</a:t>
            </a:r>
            <a:r>
              <a:rPr lang="en-US" sz="1300" dirty="0"/>
              <a:t>, M. (2016, May 13). Reduction of HAIs through the use of pulsed Xenon UV disinfection</a:t>
            </a:r>
            <a:r>
              <a:rPr lang="en-US" sz="2800" dirty="0"/>
              <a:t>. </a:t>
            </a:r>
            <a:r>
              <a:rPr lang="en-US" sz="2800" dirty="0" smtClean="0"/>
              <a:t/>
            </a:r>
            <a:br>
              <a:rPr lang="en-US" sz="2800" dirty="0" smtClean="0"/>
            </a:br>
            <a:r>
              <a:rPr lang="en-US" sz="1300" dirty="0" smtClean="0"/>
              <a:t>Retrieved </a:t>
            </a:r>
            <a:r>
              <a:rPr lang="en-US" sz="1300" dirty="0"/>
              <a:t>from </a:t>
            </a:r>
            <a:r>
              <a:rPr lang="en-US" sz="1200" dirty="0">
                <a:hlinkClick r:id="rId2"/>
              </a:rPr>
              <a:t>http://infectioncontrol.tips/2016/05/13/reduction-hai-pulsed-xenon</a:t>
            </a:r>
            <a:endParaRPr lang="en-US" sz="12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81000"/>
            <a:ext cx="1093470" cy="64770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spTree>
    <p:extLst>
      <p:ext uri="{BB962C8B-B14F-4D97-AF65-F5344CB8AC3E}">
        <p14:creationId xmlns:p14="http://schemas.microsoft.com/office/powerpoint/2010/main" val="104784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942975" y="1675200"/>
            <a:ext cx="3971925"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fontAlgn="base">
              <a:spcBef>
                <a:spcPct val="0"/>
              </a:spcBef>
              <a:spcAft>
                <a:spcPct val="0"/>
              </a:spcAft>
              <a:buClr>
                <a:srgbClr val="800000"/>
              </a:buClr>
              <a:buBlip>
                <a:blip r:embed="rId3"/>
              </a:buBlip>
            </a:pPr>
            <a:r>
              <a:rPr lang="en-US" dirty="0">
                <a:latin typeface="Arial" charset="0"/>
                <a:ea typeface="Arial" charset="0"/>
                <a:cs typeface="Arial" charset="0"/>
              </a:rPr>
              <a:t>In February, the Centers for Medicare and Medicaid Services said 758 hospitals failed to reach federal targets for HAI’s and will see a 1% payment reduction to all Medicare discharges for a year. </a:t>
            </a:r>
          </a:p>
          <a:p>
            <a:pPr marL="342900" indent="-342900" fontAlgn="base">
              <a:spcBef>
                <a:spcPct val="0"/>
              </a:spcBef>
              <a:spcAft>
                <a:spcPct val="0"/>
              </a:spcAft>
              <a:buClr>
                <a:srgbClr val="800000"/>
              </a:buClr>
              <a:buBlip>
                <a:blip r:embed="rId3"/>
              </a:buBlip>
            </a:pPr>
            <a:endParaRPr lang="en-US" dirty="0">
              <a:latin typeface="Arial" charset="0"/>
              <a:ea typeface="Arial" charset="0"/>
              <a:cs typeface="Arial" charset="0"/>
            </a:endParaRPr>
          </a:p>
          <a:p>
            <a:pPr marL="342900" indent="-342900" fontAlgn="base">
              <a:spcBef>
                <a:spcPct val="0"/>
              </a:spcBef>
              <a:spcAft>
                <a:spcPct val="0"/>
              </a:spcAft>
              <a:buClr>
                <a:srgbClr val="800000"/>
              </a:buClr>
              <a:buBlip>
                <a:blip r:embed="rId3"/>
              </a:buBlip>
            </a:pPr>
            <a:r>
              <a:rPr lang="en-US" dirty="0">
                <a:latin typeface="Arial" charset="0"/>
                <a:ea typeface="Arial" charset="0"/>
                <a:cs typeface="Arial" charset="0"/>
              </a:rPr>
              <a:t>The 1% payment reduction will save CMS an estimated $364 million.  It will be applied for claims between October 1, 2015 and September 30, 2016. </a:t>
            </a:r>
          </a:p>
          <a:p>
            <a:pPr marL="342900" indent="-342900" fontAlgn="base">
              <a:spcBef>
                <a:spcPct val="0"/>
              </a:spcBef>
              <a:spcAft>
                <a:spcPct val="0"/>
              </a:spcAft>
              <a:buClr>
                <a:srgbClr val="800000"/>
              </a:buClr>
              <a:buBlip>
                <a:blip r:embed="rId3"/>
              </a:buBlip>
            </a:pPr>
            <a:endParaRPr lang="en-US" dirty="0">
              <a:latin typeface="Arial" charset="0"/>
              <a:ea typeface="Arial" charset="0"/>
              <a:cs typeface="Arial" charset="0"/>
            </a:endParaRPr>
          </a:p>
          <a:p>
            <a:pPr marL="342900" indent="-342900" fontAlgn="base">
              <a:spcBef>
                <a:spcPct val="0"/>
              </a:spcBef>
              <a:spcAft>
                <a:spcPct val="0"/>
              </a:spcAft>
              <a:buClr>
                <a:srgbClr val="800000"/>
              </a:buClr>
              <a:buBlip>
                <a:blip r:embed="rId3"/>
              </a:buBlip>
            </a:pPr>
            <a:r>
              <a:rPr lang="en-US" dirty="0">
                <a:latin typeface="Arial" charset="0"/>
                <a:ea typeface="Arial" charset="0"/>
                <a:cs typeface="Arial" charset="0"/>
              </a:rPr>
              <a:t>The percentage of hospitals in the worst performing quartile jumped from 21.9% of hospitals in 2015 to 22.9% of hospitals in the 2016. </a:t>
            </a:r>
          </a:p>
          <a:p>
            <a:pPr marL="342900" indent="-342900" fontAlgn="base">
              <a:spcBef>
                <a:spcPct val="0"/>
              </a:spcBef>
              <a:spcAft>
                <a:spcPct val="0"/>
              </a:spcAft>
              <a:buClr>
                <a:srgbClr val="800000"/>
              </a:buClr>
              <a:buBlip>
                <a:blip r:embed="rId3"/>
              </a:buBlip>
            </a:pPr>
            <a:endParaRPr lang="en-US" dirty="0">
              <a:latin typeface="Arial" charset="0"/>
              <a:ea typeface="Arial" charset="0"/>
              <a:cs typeface="Arial" charset="0"/>
            </a:endParaRPr>
          </a:p>
        </p:txBody>
      </p:sp>
      <p:sp>
        <p:nvSpPr>
          <p:cNvPr id="10" name="Title 1"/>
          <p:cNvSpPr txBox="1">
            <a:spLocks/>
          </p:cNvSpPr>
          <p:nvPr/>
        </p:nvSpPr>
        <p:spPr>
          <a:xfrm>
            <a:off x="971550" y="762000"/>
            <a:ext cx="68580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Arial" charset="0"/>
                <a:ea typeface="Arial" charset="0"/>
                <a:cs typeface="Arial" charset="0"/>
              </a:rPr>
              <a:t>Why is </a:t>
            </a:r>
            <a:r>
              <a:rPr lang="en-US" sz="2800" b="1" dirty="0" smtClean="0">
                <a:latin typeface="Arial" charset="0"/>
                <a:ea typeface="Arial" charset="0"/>
                <a:cs typeface="Arial" charset="0"/>
              </a:rPr>
              <a:t>Effective Disinfection </a:t>
            </a:r>
            <a:r>
              <a:rPr lang="en-US" sz="2800" b="1" dirty="0">
                <a:latin typeface="Arial" charset="0"/>
                <a:ea typeface="Arial" charset="0"/>
                <a:cs typeface="Arial" charset="0"/>
              </a:rPr>
              <a:t>Needed?</a:t>
            </a:r>
          </a:p>
        </p:txBody>
      </p:sp>
      <p:sp>
        <p:nvSpPr>
          <p:cNvPr id="4" name="Slide Number Placeholder 3"/>
          <p:cNvSpPr>
            <a:spLocks noGrp="1"/>
          </p:cNvSpPr>
          <p:nvPr>
            <p:ph type="sldNum" sz="quarter" idx="12"/>
          </p:nvPr>
        </p:nvSpPr>
        <p:spPr/>
        <p:txBody>
          <a:bodyPr/>
          <a:lstStyle/>
          <a:p>
            <a:fld id="{DD831897-4ECF-4D41-800C-BC1713B51490}" type="slidenum">
              <a:rPr lang="en-US" smtClean="0"/>
              <a:pPr/>
              <a:t>5</a:t>
            </a:fld>
            <a:endParaRPr lang="en-US"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1" y="2530476"/>
            <a:ext cx="3854381" cy="2311399"/>
          </a:xfrm>
          <a:prstGeom prst="rect">
            <a:avLst/>
          </a:prstGeom>
        </p:spPr>
      </p:pic>
    </p:spTree>
    <p:extLst>
      <p:ext uri="{BB962C8B-B14F-4D97-AF65-F5344CB8AC3E}">
        <p14:creationId xmlns:p14="http://schemas.microsoft.com/office/powerpoint/2010/main" val="2119683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to consider</a:t>
            </a:r>
            <a:endParaRPr lang="en-US" dirty="0"/>
          </a:p>
        </p:txBody>
      </p:sp>
      <p:sp>
        <p:nvSpPr>
          <p:cNvPr id="3" name="Content Placeholder 2"/>
          <p:cNvSpPr>
            <a:spLocks noGrp="1"/>
          </p:cNvSpPr>
          <p:nvPr>
            <p:ph idx="1"/>
          </p:nvPr>
        </p:nvSpPr>
        <p:spPr>
          <a:xfrm>
            <a:off x="1371600" y="1752600"/>
            <a:ext cx="7315200" cy="4373565"/>
          </a:xfrm>
        </p:spPr>
        <p:txBody>
          <a:bodyPr/>
          <a:lstStyle/>
          <a:p>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50</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867"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831897-4ECF-4D41-800C-BC1713B51490}" type="slidenum">
              <a:rPr lang="en-US" smtClean="0"/>
              <a:pPr/>
              <a:t>51</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0" y="685800"/>
            <a:ext cx="7543800" cy="6851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latin typeface="Arial" charset="0"/>
                <a:ea typeface="Arial" charset="0"/>
                <a:cs typeface="Arial" charset="0"/>
              </a:rPr>
              <a:t>What do the Experts Say About HAIs and Mechanical Cleaning?</a:t>
            </a:r>
          </a:p>
        </p:txBody>
      </p:sp>
      <p:sp>
        <p:nvSpPr>
          <p:cNvPr id="5" name="Rectangle 4"/>
          <p:cNvSpPr/>
          <p:nvPr/>
        </p:nvSpPr>
        <p:spPr>
          <a:xfrm>
            <a:off x="914400" y="1850481"/>
            <a:ext cx="6800850" cy="2308324"/>
          </a:xfrm>
          <a:prstGeom prst="rect">
            <a:avLst/>
          </a:prstGeom>
        </p:spPr>
        <p:txBody>
          <a:bodyPr wrap="square">
            <a:spAutoFit/>
          </a:bodyPr>
          <a:lstStyle/>
          <a:p>
            <a:r>
              <a:rPr lang="en-US" dirty="0">
                <a:latin typeface="Arial" charset="0"/>
                <a:ea typeface="Arial" charset="0"/>
                <a:cs typeface="Arial" charset="0"/>
              </a:rPr>
              <a:t>Patti Costello, executive director of the Association for the Healthcare Environment. “Understanding how, why and if these new tools and applications may be beneficial to patient outcomes is key. Overall, clearly redefining staff core competencies, aligning them with infection prevention and providing ongoing training and education are the three areas environmental services leaders will be targeting to meet their patient safety goals.</a:t>
            </a:r>
            <a:endParaRPr lang="en-US" dirty="0">
              <a:effectLst/>
              <a:latin typeface="Arial" charset="0"/>
              <a:ea typeface="Arial" charset="0"/>
              <a:cs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10000"/>
            <a:ext cx="3143250" cy="1634490"/>
          </a:xfrm>
          <a:prstGeom prst="rect">
            <a:avLst/>
          </a:prstGeom>
        </p:spPr>
      </p:pic>
      <p:sp>
        <p:nvSpPr>
          <p:cNvPr id="12" name="Slide Number Placeholder 11"/>
          <p:cNvSpPr>
            <a:spLocks noGrp="1"/>
          </p:cNvSpPr>
          <p:nvPr>
            <p:ph type="sldNum" sz="quarter" idx="12"/>
          </p:nvPr>
        </p:nvSpPr>
        <p:spPr/>
        <p:txBody>
          <a:bodyPr/>
          <a:lstStyle/>
          <a:p>
            <a:fld id="{DD831897-4ECF-4D41-800C-BC1713B51490}" type="slidenum">
              <a:rPr lang="en-US" smtClean="0"/>
              <a:pPr/>
              <a:t>6</a:t>
            </a:fld>
            <a:endParaRPr lang="en-US"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Tree>
    <p:extLst>
      <p:ext uri="{BB962C8B-B14F-4D97-AF65-F5344CB8AC3E}">
        <p14:creationId xmlns:p14="http://schemas.microsoft.com/office/powerpoint/2010/main" val="275032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ge result for CDI transmission in hospi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1" y="533400"/>
            <a:ext cx="3621881" cy="63055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D831897-4ECF-4D41-800C-BC1713B51490}" type="slidenum">
              <a:rPr lang="en-US" smtClean="0"/>
              <a:pPr/>
              <a:t>7</a:t>
            </a:fld>
            <a:endParaRPr lang="en-US" dirty="0"/>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350" r="5863"/>
          <a:stretch/>
        </p:blipFill>
        <p:spPr>
          <a:xfrm>
            <a:off x="0" y="0"/>
            <a:ext cx="9144000" cy="514350"/>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41032"/>
          <a:stretch/>
        </p:blipFill>
        <p:spPr>
          <a:xfrm>
            <a:off x="0" y="514350"/>
            <a:ext cx="914400" cy="6343651"/>
          </a:xfrm>
          <a:prstGeom prst="rect">
            <a:avLst/>
          </a:prstGeom>
        </p:spPr>
      </p:pic>
      <p:sp>
        <p:nvSpPr>
          <p:cNvPr id="11" name="Rectangle 10"/>
          <p:cNvSpPr/>
          <p:nvPr/>
        </p:nvSpPr>
        <p:spPr>
          <a:xfrm>
            <a:off x="7543801" y="180201"/>
            <a:ext cx="1919115" cy="276999"/>
          </a:xfrm>
          <a:prstGeom prst="rect">
            <a:avLst/>
          </a:prstGeom>
        </p:spPr>
        <p:txBody>
          <a:bodyPr wrap="none">
            <a:spAutoFit/>
          </a:bodyPr>
          <a:lstStyle/>
          <a:p>
            <a:r>
              <a:rPr lang="en-US" sz="1200" dirty="0">
                <a:solidFill>
                  <a:schemeClr val="bg1"/>
                </a:solidFill>
                <a:latin typeface="Arial" charset="0"/>
                <a:ea typeface="Arial" charset="0"/>
                <a:cs typeface="Arial" charset="0"/>
              </a:rPr>
              <a:t>marketing@tomimist.com</a:t>
            </a:r>
            <a:endParaRPr lang="en-US" sz="1200" dirty="0">
              <a:solidFill>
                <a:schemeClr val="bg1"/>
              </a:solidFill>
            </a:endParaRPr>
          </a:p>
        </p:txBody>
      </p:sp>
      <p:sp>
        <p:nvSpPr>
          <p:cNvPr id="8" name="Title 1"/>
          <p:cNvSpPr txBox="1">
            <a:spLocks/>
          </p:cNvSpPr>
          <p:nvPr/>
        </p:nvSpPr>
        <p:spPr>
          <a:xfrm>
            <a:off x="914400" y="1770198"/>
            <a:ext cx="3714750" cy="3259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dirty="0">
                <a:latin typeface="Arial" charset="0"/>
                <a:ea typeface="Arial" charset="0"/>
                <a:cs typeface="Arial" charset="0"/>
              </a:rPr>
              <a:t>A recent study by </a:t>
            </a:r>
            <a:r>
              <a:rPr lang="en-US" sz="1800" dirty="0" err="1">
                <a:latin typeface="Arial" charset="0"/>
                <a:ea typeface="Arial" charset="0"/>
                <a:cs typeface="Arial" charset="0"/>
              </a:rPr>
              <a:t>Sitzlar</a:t>
            </a:r>
            <a:r>
              <a:rPr lang="en-US" sz="1800" dirty="0">
                <a:latin typeface="Arial" charset="0"/>
                <a:ea typeface="Arial" charset="0"/>
                <a:cs typeface="Arial" charset="0"/>
              </a:rPr>
              <a:t>, et al. (2013) suggested that effective cleaning coupled with staff supervision is a powerful method in decreasing the potential for CDI transmission in hospitals. </a:t>
            </a:r>
            <a:endParaRPr lang="en-US" sz="1800" b="1" dirty="0">
              <a:latin typeface="Arial" charset="0"/>
              <a:ea typeface="Arial" charset="0"/>
              <a:cs typeface="Arial" charset="0"/>
            </a:endParaRPr>
          </a:p>
        </p:txBody>
      </p:sp>
      <p:sp>
        <p:nvSpPr>
          <p:cNvPr id="7" name="Title 1"/>
          <p:cNvSpPr txBox="1">
            <a:spLocks/>
          </p:cNvSpPr>
          <p:nvPr/>
        </p:nvSpPr>
        <p:spPr>
          <a:xfrm>
            <a:off x="912526" y="427038"/>
            <a:ext cx="7772400" cy="1630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Arial" charset="0"/>
                <a:ea typeface="Arial" charset="0"/>
                <a:cs typeface="Arial" charset="0"/>
              </a:rPr>
              <a:t>Environmental Services Cleaning</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275987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7"/>
            <a:ext cx="7086600" cy="1470025"/>
          </a:xfrm>
        </p:spPr>
        <p:txBody>
          <a:bodyPr/>
          <a:lstStyle/>
          <a:p>
            <a:r>
              <a:rPr lang="en-US" dirty="0" smtClean="0"/>
              <a:t>So where do we Start?</a:t>
            </a: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8</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Perform a gap </a:t>
            </a:r>
            <a:r>
              <a:rPr lang="en-US" dirty="0" smtClean="0"/>
              <a:t>analysis….</a:t>
            </a:r>
            <a:endParaRPr lang="en-US" dirty="0"/>
          </a:p>
        </p:txBody>
      </p:sp>
      <p:sp>
        <p:nvSpPr>
          <p:cNvPr id="3" name="Subtitle 2"/>
          <p:cNvSpPr>
            <a:spLocks noGrp="1"/>
          </p:cNvSpPr>
          <p:nvPr>
            <p:ph type="subTitle" idx="1"/>
          </p:nvPr>
        </p:nvSpPr>
        <p:spPr>
          <a:xfrm>
            <a:off x="1574202" y="3886200"/>
            <a:ext cx="6198198" cy="1752600"/>
          </a:xfrm>
        </p:spPr>
        <p:txBody>
          <a:bodyPr/>
          <a:lstStyle/>
          <a:p>
            <a:endParaRPr lang="en-US" dirty="0" smtClean="0"/>
          </a:p>
          <a:p>
            <a:r>
              <a:rPr lang="en-US" dirty="0" smtClean="0"/>
              <a:t>Do our current methodologies fit our needs ?</a:t>
            </a:r>
            <a:endParaRPr lang="en-US" dirty="0"/>
          </a:p>
        </p:txBody>
      </p:sp>
      <p:sp>
        <p:nvSpPr>
          <p:cNvPr id="4" name="Slide Number Placeholder 3"/>
          <p:cNvSpPr>
            <a:spLocks noGrp="1"/>
          </p:cNvSpPr>
          <p:nvPr>
            <p:ph type="sldNum" sz="quarter" idx="12"/>
          </p:nvPr>
        </p:nvSpPr>
        <p:spPr/>
        <p:txBody>
          <a:bodyPr/>
          <a:lstStyle/>
          <a:p>
            <a:fld id="{DD831897-4ECF-4D41-800C-BC1713B51490}" type="slidenum">
              <a:rPr lang="en-US" smtClean="0"/>
              <a:pPr/>
              <a:t>9</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532" y="557948"/>
            <a:ext cx="1550670" cy="634365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50" r="5863"/>
          <a:stretch/>
        </p:blipFill>
        <p:spPr>
          <a:xfrm>
            <a:off x="23532" y="43598"/>
            <a:ext cx="9144000" cy="514350"/>
          </a:xfrm>
          <a:prstGeom prst="rect">
            <a:avLst/>
          </a:prstGeom>
        </p:spPr>
      </p:pic>
    </p:spTree>
    <p:extLst>
      <p:ext uri="{BB962C8B-B14F-4D97-AF65-F5344CB8AC3E}">
        <p14:creationId xmlns:p14="http://schemas.microsoft.com/office/powerpoint/2010/main" val="316373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15195</TotalTime>
  <Words>2615</Words>
  <Application>Microsoft Office PowerPoint</Application>
  <PresentationFormat>On-screen Show (4:3)</PresentationFormat>
  <Paragraphs>509</Paragraphs>
  <Slides>51</Slides>
  <Notes>22</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1_Office Theme</vt:lpstr>
      <vt:lpstr>DISINFECTANTS IN THE HEALTHCARE ARENA</vt:lpstr>
      <vt:lpstr>CHOICES</vt:lpstr>
      <vt:lpstr>PowerPoint Presentation</vt:lpstr>
      <vt:lpstr>PowerPoint Presentation</vt:lpstr>
      <vt:lpstr>PowerPoint Presentation</vt:lpstr>
      <vt:lpstr>PowerPoint Presentation</vt:lpstr>
      <vt:lpstr>PowerPoint Presentation</vt:lpstr>
      <vt:lpstr>So where do we Start?</vt:lpstr>
      <vt:lpstr>Perform a gap analysis….</vt:lpstr>
      <vt:lpstr>More Questions….1 </vt:lpstr>
      <vt:lpstr>Compliance……Whose Watching?</vt:lpstr>
      <vt:lpstr>Does your Disinfectant(s)…</vt:lpstr>
      <vt:lpstr>More Questions…2</vt:lpstr>
      <vt:lpstr>How do you choose a disinfectant?</vt:lpstr>
      <vt:lpstr> Disinfectant Classes:</vt:lpstr>
      <vt:lpstr>PowerPoint Presentation</vt:lpstr>
      <vt:lpstr>Examples</vt:lpstr>
      <vt:lpstr>Sporicidal Disinfectants</vt:lpstr>
      <vt:lpstr>PowerPoint Presentation</vt:lpstr>
      <vt:lpstr>Many combinations  leads to confusion….</vt:lpstr>
      <vt:lpstr>PowerPoint Presentation</vt:lpstr>
      <vt:lpstr>Manual Methods</vt:lpstr>
      <vt:lpstr>Manual Methods..</vt:lpstr>
      <vt:lpstr>PowerPoint Presentation</vt:lpstr>
      <vt:lpstr>PowerPoint Presentation</vt:lpstr>
      <vt:lpstr> Fog/ Mist, electrostatic systems, and UV Systems…Known as no touch Technologies</vt:lpstr>
      <vt:lpstr>Application Modalities</vt:lpstr>
      <vt:lpstr>Electrostatic methods examples</vt:lpstr>
      <vt:lpstr>Electrostatic methods are not validated as to their delivery….</vt:lpstr>
      <vt:lpstr>PowerPoint Presentation</vt:lpstr>
      <vt:lpstr>PowerPoint Presentation</vt:lpstr>
      <vt:lpstr>PowerPoint Presentation</vt:lpstr>
      <vt:lpstr>UV Systems</vt:lpstr>
      <vt:lpstr>PowerPoint Presentation</vt:lpstr>
      <vt:lpstr>PowerPoint Presentation</vt:lpstr>
      <vt:lpstr>PowerPoint Presentation</vt:lpstr>
      <vt:lpstr>Comparison of Peroxide vs UV</vt:lpstr>
      <vt:lpstr>PowerPoint Presentation</vt:lpstr>
      <vt:lpstr>PowerPoint Presentation</vt:lpstr>
      <vt:lpstr>PowerPoint Presentation</vt:lpstr>
      <vt:lpstr>What do the Studies Say?  </vt:lpstr>
      <vt:lpstr>PowerPoint Presentation</vt:lpstr>
      <vt:lpstr>PowerPoint Presentation</vt:lpstr>
      <vt:lpstr>PowerPoint Presentation</vt:lpstr>
      <vt:lpstr>All Hospital Disinfectants must be EPA Registered</vt:lpstr>
      <vt:lpstr>PowerPoint Presentation</vt:lpstr>
      <vt:lpstr>PowerPoint Presentation</vt:lpstr>
      <vt:lpstr>What about UV-c ?</vt:lpstr>
      <vt:lpstr>Summary of Published HAI Reduction Studies Associated with Pulsed Xenon Ultraviolet Disinfection Systems Stibich, M. (2016, May 13). Reduction of HAIs through the use of pulsed Xenon UV disinfection.  Retrieved from http://infectioncontrol.tips/2016/05/13/reduction-hai-pulsed-xenon</vt:lpstr>
      <vt:lpstr>Other Factors to consider</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DISINFECTANTS IN THE HEALTHCARE ARENA</dc:title>
  <dc:creator>Helene</dc:creator>
  <cp:lastModifiedBy>Helene</cp:lastModifiedBy>
  <cp:revision>50</cp:revision>
  <dcterms:created xsi:type="dcterms:W3CDTF">2016-11-24T18:11:50Z</dcterms:created>
  <dcterms:modified xsi:type="dcterms:W3CDTF">2016-12-07T01:26:54Z</dcterms:modified>
</cp:coreProperties>
</file>