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5" r:id="rId10"/>
    <p:sldId id="268" r:id="rId11"/>
    <p:sldId id="269" r:id="rId12"/>
    <p:sldId id="270" r:id="rId13"/>
    <p:sldId id="266" r:id="rId14"/>
    <p:sldId id="267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3F0AF-8C2F-48A8-A9BC-2B4B076169C2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9FB76-04ED-4B48-8087-8654FA3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88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0247-F36F-408D-9C74-2643F6A88E9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42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97C5-9930-4BCA-8485-98603E9BB1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562-4746-4A80-8C25-FD7F9DF4942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1443-4A56-41B9-8F9F-3F8D4F887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562-4746-4A80-8C25-FD7F9DF4942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1443-4A56-41B9-8F9F-3F8D4F887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562-4746-4A80-8C25-FD7F9DF4942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1443-4A56-41B9-8F9F-3F8D4F887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562-4746-4A80-8C25-FD7F9DF4942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1443-4A56-41B9-8F9F-3F8D4F887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562-4746-4A80-8C25-FD7F9DF4942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1443-4A56-41B9-8F9F-3F8D4F887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562-4746-4A80-8C25-FD7F9DF4942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1443-4A56-41B9-8F9F-3F8D4F887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562-4746-4A80-8C25-FD7F9DF4942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1443-4A56-41B9-8F9F-3F8D4F887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562-4746-4A80-8C25-FD7F9DF4942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1443-4A56-41B9-8F9F-3F8D4F887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562-4746-4A80-8C25-FD7F9DF4942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1443-4A56-41B9-8F9F-3F8D4F887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562-4746-4A80-8C25-FD7F9DF4942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1443-4A56-41B9-8F9F-3F8D4F8871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562-4746-4A80-8C25-FD7F9DF4942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71443-4A56-41B9-8F9F-3F8D4F8871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8D71443-4A56-41B9-8F9F-3F8D4F8871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714562-4746-4A80-8C25-FD7F9DF49428}" type="datetimeFigureOut">
              <a:rPr lang="en-US" smtClean="0"/>
              <a:t>6/30/2017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Impact of Disinfection on HAI’s and Antimicrobial 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Helene Paxton, MS, MT(ASCP), PhD, CIC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23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9147" y="4851193"/>
            <a:ext cx="5024887" cy="816996"/>
          </a:xfrm>
        </p:spPr>
        <p:txBody>
          <a:bodyPr>
            <a:normAutofit fontScale="90000"/>
          </a:bodyPr>
          <a:lstStyle/>
          <a:p>
            <a:r>
              <a:rPr lang="en-US" sz="3900" b="1" dirty="0">
                <a:latin typeface="Arial Black" charset="0"/>
                <a:ea typeface="Arial Black" charset="0"/>
                <a:cs typeface="Arial Black" charset="0"/>
              </a:rPr>
              <a:t>So </a:t>
            </a:r>
            <a:r>
              <a:rPr lang="en-US" sz="3900" b="1" dirty="0" smtClean="0">
                <a:latin typeface="Arial Black" charset="0"/>
                <a:ea typeface="Arial Black" charset="0"/>
                <a:cs typeface="Arial Black" charset="0"/>
              </a:rPr>
              <a:t>Where Do We </a:t>
            </a:r>
            <a:r>
              <a:rPr lang="en-US" sz="3900" b="1" dirty="0">
                <a:latin typeface="Arial Black" charset="0"/>
                <a:ea typeface="Arial Black" charset="0"/>
                <a:cs typeface="Arial Black" charset="0"/>
              </a:rPr>
              <a:t>Start?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1897-4ECF-4D41-800C-BC1713B5149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124" name="Picture 4" descr="mage result for So Where Do We Start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85" y="787881"/>
            <a:ext cx="2362957" cy="340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6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277" y="914401"/>
            <a:ext cx="6858000" cy="838199"/>
          </a:xfrm>
        </p:spPr>
        <p:txBody>
          <a:bodyPr>
            <a:normAutofit/>
          </a:bodyPr>
          <a:lstStyle/>
          <a:p>
            <a:r>
              <a:rPr lang="en-US" sz="3900" b="1" dirty="0">
                <a:latin typeface="Arial Black" charset="0"/>
                <a:ea typeface="Arial Black" charset="0"/>
                <a:cs typeface="Arial Black" charset="0"/>
              </a:rPr>
              <a:t>Perform </a:t>
            </a:r>
            <a:r>
              <a:rPr lang="en-US" sz="3900" b="1" dirty="0" smtClean="0">
                <a:latin typeface="Arial Black" charset="0"/>
                <a:ea typeface="Arial Black" charset="0"/>
                <a:cs typeface="Arial Black" charset="0"/>
              </a:rPr>
              <a:t>A Gap Analysis…</a:t>
            </a:r>
            <a:endParaRPr lang="en-US" sz="39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1897-4ECF-4D41-800C-BC1713B5149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148" name="Picture 4" descr="mage result for gap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166" y="2790012"/>
            <a:ext cx="4024223" cy="356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912" y="1981200"/>
            <a:ext cx="4952730" cy="6858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Do our current methodologies fit our needs 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5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374" y="919957"/>
            <a:ext cx="5429250" cy="74930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charset="0"/>
                <a:ea typeface="Arial" charset="0"/>
                <a:cs typeface="Arial" charset="0"/>
              </a:rPr>
              <a:t>More </a:t>
            </a:r>
            <a:r>
              <a:rPr lang="en-US" sz="3600" b="1" dirty="0" smtClean="0">
                <a:latin typeface="Arial" charset="0"/>
                <a:ea typeface="Arial" charset="0"/>
                <a:cs typeface="Arial" charset="0"/>
              </a:rPr>
              <a:t>Questions… </a:t>
            </a:r>
            <a:endParaRPr 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818" y="2074866"/>
            <a:ext cx="3940982" cy="39449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1. Do you have an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HAI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problem?</a:t>
            </a:r>
          </a:p>
          <a:p>
            <a:pPr marL="0" indent="0">
              <a:buNone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342900" lvl="2" indent="-342900" fontAlgn="base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Blip>
                <a:blip r:embed="rId3"/>
              </a:buBlip>
            </a:pP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Do you have a </a:t>
            </a:r>
            <a:r>
              <a:rPr lang="en-US" sz="1900" b="1" i="1" dirty="0">
                <a:latin typeface="Arial" charset="0"/>
                <a:ea typeface="Arial" charset="0"/>
                <a:cs typeface="Arial" charset="0"/>
              </a:rPr>
              <a:t>C. diff</a:t>
            </a: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 problem?</a:t>
            </a:r>
          </a:p>
          <a:p>
            <a:pPr marL="342900" lvl="2" indent="-342900" fontAlgn="base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Blip>
                <a:blip r:embed="rId3"/>
              </a:buBlip>
            </a:pPr>
            <a:endParaRPr lang="en-US" sz="1900" b="1" dirty="0" smtClean="0">
              <a:latin typeface="Arial" charset="0"/>
              <a:ea typeface="Arial" charset="0"/>
              <a:cs typeface="Arial" charset="0"/>
            </a:endParaRPr>
          </a:p>
          <a:p>
            <a:pPr marL="342900" lvl="2" indent="-342900" fontAlgn="base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Blip>
                <a:blip r:embed="rId3"/>
              </a:buBlip>
            </a:pPr>
            <a:endParaRPr lang="en-US" sz="1900" b="1" dirty="0">
              <a:latin typeface="Arial" charset="0"/>
              <a:ea typeface="Arial" charset="0"/>
              <a:cs typeface="Arial" charset="0"/>
            </a:endParaRPr>
          </a:p>
          <a:p>
            <a:pPr marL="342900" lvl="2" indent="-342900" fontAlgn="base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Blip>
                <a:blip r:embed="rId3"/>
              </a:buBlip>
            </a:pPr>
            <a:r>
              <a:rPr lang="en-US" sz="1900" b="1" dirty="0" smtClean="0">
                <a:latin typeface="Arial" charset="0"/>
                <a:ea typeface="Arial" charset="0"/>
                <a:cs typeface="Arial" charset="0"/>
              </a:rPr>
              <a:t>What </a:t>
            </a: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are </a:t>
            </a:r>
            <a:r>
              <a:rPr lang="en-US" sz="1900" b="1" dirty="0" smtClean="0">
                <a:latin typeface="Arial" charset="0"/>
                <a:ea typeface="Arial" charset="0"/>
                <a:cs typeface="Arial" charset="0"/>
              </a:rPr>
              <a:t>your </a:t>
            </a: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hospital’s goals for HAI </a:t>
            </a:r>
            <a:r>
              <a:rPr lang="en-US" sz="1900" b="1" dirty="0" smtClean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1900" b="1" i="1" dirty="0" smtClean="0">
                <a:latin typeface="Arial" charset="0"/>
                <a:ea typeface="Arial" charset="0"/>
                <a:cs typeface="Arial" charset="0"/>
              </a:rPr>
              <a:t>C. diff </a:t>
            </a:r>
            <a:r>
              <a:rPr lang="en-US" sz="1900" b="1" dirty="0" smtClean="0">
                <a:latin typeface="Arial" charset="0"/>
                <a:ea typeface="Arial" charset="0"/>
                <a:cs typeface="Arial" charset="0"/>
              </a:rPr>
              <a:t>reduction of transference rates?</a:t>
            </a:r>
          </a:p>
          <a:p>
            <a:pPr marL="342900" lvl="2" indent="-342900" fontAlgn="base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Blip>
                <a:blip r:embed="rId3"/>
              </a:buBlip>
            </a:pPr>
            <a:endParaRPr lang="en-US" sz="1900" b="1" dirty="0" smtClean="0">
              <a:latin typeface="Arial" charset="0"/>
              <a:ea typeface="Arial" charset="0"/>
              <a:cs typeface="Arial" charset="0"/>
            </a:endParaRPr>
          </a:p>
          <a:p>
            <a:pPr marL="342900" lvl="2" indent="-342900" fontAlgn="base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Blip>
                <a:blip r:embed="rId3"/>
              </a:buBlip>
            </a:pPr>
            <a:endParaRPr lang="en-US" sz="1900" b="1" dirty="0">
              <a:latin typeface="Arial" charset="0"/>
              <a:ea typeface="Arial" charset="0"/>
              <a:cs typeface="Arial" charset="0"/>
            </a:endParaRPr>
          </a:p>
          <a:p>
            <a:pPr marL="342900" lvl="2" indent="-342900" fontAlgn="base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Blip>
                <a:blip r:embed="rId3"/>
              </a:buBlip>
            </a:pP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Do the products work effectively against the standard organisms such as VRE, MRSA, CRE, TB, Pseudomonas, </a:t>
            </a:r>
            <a:r>
              <a:rPr lang="en-US" sz="1900" b="1" i="1" dirty="0">
                <a:latin typeface="Arial" charset="0"/>
                <a:ea typeface="Arial" charset="0"/>
                <a:cs typeface="Arial" charset="0"/>
              </a:rPr>
              <a:t>C. diff</a:t>
            </a: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, fungi/mold, enveloped and non-enveloped viruses</a:t>
            </a:r>
            <a:r>
              <a:rPr lang="en-US" sz="1900" b="1" dirty="0" smtClean="0">
                <a:latin typeface="Arial" charset="0"/>
                <a:ea typeface="Arial" charset="0"/>
                <a:cs typeface="Arial" charset="0"/>
              </a:rPr>
              <a:t>? </a:t>
            </a:r>
          </a:p>
          <a:p>
            <a:pPr marL="342900" lvl="2" indent="-342900" fontAlgn="base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Blip>
                <a:blip r:embed="rId3"/>
              </a:buBlip>
            </a:pPr>
            <a:endParaRPr lang="en-US" sz="1900" b="1" dirty="0">
              <a:latin typeface="Arial" charset="0"/>
              <a:ea typeface="Arial" charset="0"/>
              <a:cs typeface="Arial" charset="0"/>
            </a:endParaRPr>
          </a:p>
          <a:p>
            <a:pPr marL="342900" lvl="2" indent="-342900" fontAlgn="base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Blip>
                <a:blip r:embed="rId3"/>
              </a:buBlip>
            </a:pPr>
            <a:r>
              <a:rPr lang="en-US" sz="1900" b="1" dirty="0" smtClean="0">
                <a:latin typeface="Arial" charset="0"/>
                <a:ea typeface="Arial" charset="0"/>
                <a:cs typeface="Arial" charset="0"/>
              </a:rPr>
              <a:t>Is your product’s dwell / contact time to long?</a:t>
            </a:r>
            <a:endParaRPr lang="en-US" sz="19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1897-4ECF-4D41-800C-BC1713B51490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170" name="Picture 2" descr="mage result for hospital acquired infecti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942" y="2303719"/>
            <a:ext cx="3462563" cy="288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3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3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6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At the conclusion of the presentation you will be able to approach disinfection challenges with more confidence and knowledge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Will </a:t>
            </a:r>
            <a:r>
              <a:rPr lang="en-US" sz="2800" dirty="0"/>
              <a:t>value your EVS staff and their challenges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Will </a:t>
            </a:r>
            <a:r>
              <a:rPr lang="en-US" sz="2800" dirty="0"/>
              <a:t>understand more </a:t>
            </a:r>
            <a:r>
              <a:rPr lang="en-US" sz="2800" dirty="0" smtClean="0"/>
              <a:t>about disinfection </a:t>
            </a:r>
            <a:r>
              <a:rPr lang="en-US" sz="2800" dirty="0"/>
              <a:t>technologies:  advantages and </a:t>
            </a:r>
            <a:r>
              <a:rPr lang="en-US" sz="2800" dirty="0" smtClean="0"/>
              <a:t>pitfalls,</a:t>
            </a:r>
          </a:p>
          <a:p>
            <a:r>
              <a:rPr lang="en-US" sz="2800" dirty="0" smtClean="0"/>
              <a:t>Will understand the importance of disinfectant choices in your institution.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5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Combatting Antibiotic –resistant Bacteria (CARB)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Where do we start?: </a:t>
            </a:r>
          </a:p>
          <a:p>
            <a:pPr marL="114300" indent="0"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The roles of the environment in Infections….</a:t>
            </a:r>
          </a:p>
          <a:p>
            <a:pPr marL="114300" indent="0"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Incorrect Prescribing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400" dirty="0" smtClean="0"/>
              <a:t>About 50 % of hospitalized patients receive antibiotics and about 30% of this use is unnecessary. (AHRQ)</a:t>
            </a:r>
          </a:p>
          <a:p>
            <a:pPr marL="114300" indent="0"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Incorrect Antimicrobial </a:t>
            </a:r>
            <a:r>
              <a:rPr lang="en-US" sz="2800" dirty="0" smtClean="0"/>
              <a:t>use…wrong bug, wrong drug, whose checking?</a:t>
            </a:r>
          </a:p>
          <a:p>
            <a:pPr marL="114300" indent="0"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De-escalation opportunities.. </a:t>
            </a:r>
            <a:r>
              <a:rPr lang="en-US" sz="2800" dirty="0" smtClean="0"/>
              <a:t>Are we doing it?</a:t>
            </a:r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844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Every HAI prevented is one less episode of Antibiotic use!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primary way to fight resistance is to stop infections from happening in the first place. (AHRQ)</a:t>
            </a:r>
          </a:p>
          <a:p>
            <a:endParaRPr lang="en-US" sz="2800" dirty="0"/>
          </a:p>
        </p:txBody>
      </p:sp>
      <p:pic>
        <p:nvPicPr>
          <p:cNvPr id="2051" name="Picture 3" descr="C:\Users\ajo0449\AppData\Local\Microsoft\Windows\Temporary Internet Files\Content.IE5\8EK4FHF0\dollar-signs-money-clip-art-thumb218427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24200"/>
            <a:ext cx="2214617" cy="30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55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Why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it matters:</a:t>
            </a:r>
            <a:br>
              <a:rPr lang="en-US" sz="2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Infection Metrics Tied to Medicare Payments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1" indent="-285750">
              <a:buFont typeface="Wingdings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Hospitals that score in the bottom 25% for preventable harm will lose 1% of their own incoming Medicare payments.</a:t>
            </a:r>
            <a:r>
              <a:rPr lang="en-US" b="1" baseline="30000" dirty="0">
                <a:solidFill>
                  <a:prstClr val="black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*</a:t>
            </a:r>
          </a:p>
          <a:p>
            <a:pPr marL="285750" indent="-285750">
              <a:buFont typeface="Wingdings" charset="2"/>
              <a:buChar char="q"/>
            </a:pPr>
            <a:endParaRPr lang="en-US" b="1" dirty="0">
              <a:latin typeface="Calibri" panose="020F0502020204030204" pitchFamily="34" charset="0"/>
              <a:ea typeface="Arial" charset="0"/>
              <a:cs typeface="Arial" charset="0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dirty="0">
                <a:latin typeface="Calibri" panose="020F0502020204030204" pitchFamily="34" charset="0"/>
                <a:ea typeface="Arial" charset="0"/>
                <a:cs typeface="Arial" charset="0"/>
              </a:rPr>
              <a:t>Each year, approximately 722,000 hospitalized patients will acquire a serious infection as a result of their care. </a:t>
            </a:r>
          </a:p>
          <a:p>
            <a:pPr marL="285750" indent="-285750">
              <a:buFont typeface="Wingdings" charset="2"/>
              <a:buChar char="q"/>
            </a:pP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Arial" charset="0"/>
              <a:cs typeface="Arial" charset="0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dirty="0">
                <a:latin typeface="Calibri" panose="020F0502020204030204" pitchFamily="34" charset="0"/>
                <a:ea typeface="Arial" charset="0"/>
                <a:cs typeface="Arial" charset="0"/>
              </a:rPr>
              <a:t>A staggering 75,000 -105,000 of them will die, depending on the reference source during their hospitalization due to the HAI.</a:t>
            </a:r>
          </a:p>
          <a:p>
            <a:pPr marL="285750" indent="-285750">
              <a:buFont typeface="Wingdings" charset="2"/>
              <a:buChar char="q"/>
            </a:pPr>
            <a:endParaRPr lang="en-US" dirty="0">
              <a:latin typeface="Calibri" panose="020F0502020204030204" pitchFamily="34" charset="0"/>
              <a:ea typeface="Arial" charset="0"/>
              <a:cs typeface="Arial" charset="0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dirty="0">
                <a:latin typeface="Calibri" panose="020F0502020204030204" pitchFamily="34" charset="0"/>
                <a:ea typeface="Arial" charset="0"/>
                <a:cs typeface="Arial" charset="0"/>
              </a:rPr>
              <a:t>The percentage of hospitals in the worst performing quartile jumped from 21.9% of hospitals in 2015 to 22.9% of hospitals in the 2016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C:\Users\ajo0449\AppData\Local\Microsoft\Windows\Temporary Internet Files\Content.IE5\KCVO1Q0Y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25" y="39528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jo0449\AppData\Local\Microsoft\Windows\Temporary Internet Files\Content.IE5\P4WMYDWP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9096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jo0449\AppData\Local\Microsoft\Windows\Temporary Internet Files\Content.IE5\B87ITJET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9858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99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role of the Environment in HAI’s…..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Housing in a room previously occupied by a patient with                              the pathogen of interest is a risk factor for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en-US" alt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>
              <a:buFont typeface="Arial" charset="0"/>
              <a:buChar char="•"/>
            </a:pPr>
            <a:endParaRPr lang="en-US" altLang="en-US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...the extent of patient-to-patient transmission is directly                           proportional to environmental contamination...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buFont typeface="Arial" charset="0"/>
              <a:buChar char="•"/>
            </a:pPr>
            <a:endParaRPr lang="en-US" altLang="en-US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There is a 73% increased risk of acquiring an MDRO pathogen in a room that previous occupant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n-US" alt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>
              <a:buFont typeface="Arial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35% of patients occupying a room with a previous patient on antibiotics develop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C. diff even though the patient did not have C. diff</a:t>
            </a:r>
            <a:r>
              <a:rPr lang="en-US" i="1" dirty="0"/>
              <a:t>!</a:t>
            </a:r>
          </a:p>
          <a:p>
            <a:pPr>
              <a:spcBef>
                <a:spcPct val="0"/>
              </a:spcBef>
            </a:pPr>
            <a:r>
              <a:rPr lang="en-US" altLang="en-US" sz="1000" dirty="0"/>
              <a:t>1 - Weber, </a:t>
            </a:r>
            <a:r>
              <a:rPr lang="en-US" altLang="en-US" sz="1000" dirty="0" err="1"/>
              <a:t>Rutala</a:t>
            </a:r>
            <a:r>
              <a:rPr lang="en-US" altLang="en-US" sz="1000" dirty="0"/>
              <a:t>, Miller et al. AJIC </a:t>
            </a:r>
            <a:r>
              <a:rPr lang="en-US" altLang="en-US" sz="1000" dirty="0" smtClean="0"/>
              <a:t>2010;38:S25 </a:t>
            </a:r>
            <a:r>
              <a:rPr lang="en-US" altLang="en-US" sz="1000" dirty="0"/>
              <a:t>2 - David J. Weber, MD, </a:t>
            </a:r>
            <a:r>
              <a:rPr lang="en-US" altLang="en-US" sz="1000" dirty="0" err="1"/>
              <a:t>MPH,a,b</a:t>
            </a:r>
            <a:r>
              <a:rPr lang="en-US" altLang="en-US" sz="1000" dirty="0"/>
              <a:t> William A. </a:t>
            </a:r>
            <a:r>
              <a:rPr lang="en-US" altLang="en-US" sz="1000" dirty="0" err="1"/>
              <a:t>Rutala</a:t>
            </a:r>
            <a:r>
              <a:rPr lang="en-US" altLang="en-US" sz="1000" dirty="0"/>
              <a:t>, PhD, </a:t>
            </a:r>
            <a:r>
              <a:rPr lang="en-US" altLang="en-US" sz="1000" dirty="0" err="1"/>
              <a:t>MPH,a,b</a:t>
            </a:r>
            <a:r>
              <a:rPr lang="en-US" altLang="en-US" sz="1000" dirty="0"/>
              <a:t> Melissa B. Miller, </a:t>
            </a:r>
            <a:r>
              <a:rPr lang="en-US" altLang="en-US" sz="1000" dirty="0" err="1"/>
              <a:t>PhD,c,d</a:t>
            </a:r>
            <a:r>
              <a:rPr lang="en-US" altLang="en-US" sz="1000" dirty="0"/>
              <a:t> Kirk </a:t>
            </a:r>
            <a:r>
              <a:rPr lang="en-US" altLang="en-US" sz="1000" dirty="0" err="1"/>
              <a:t>Huslage</a:t>
            </a:r>
            <a:r>
              <a:rPr lang="en-US" altLang="en-US" sz="1000" dirty="0"/>
              <a:t>, RN, BSN, </a:t>
            </a:r>
            <a:r>
              <a:rPr lang="en-US" altLang="en-US" sz="1000" dirty="0" err="1"/>
              <a:t>MSPH,b</a:t>
            </a:r>
            <a:r>
              <a:rPr lang="en-US" altLang="en-US" sz="1000" dirty="0"/>
              <a:t> and Emily </a:t>
            </a:r>
            <a:r>
              <a:rPr lang="en-US" altLang="en-US" sz="1000" dirty="0" err="1"/>
              <a:t>Sickbert</a:t>
            </a:r>
            <a:r>
              <a:rPr lang="en-US" altLang="en-US" sz="1000" dirty="0"/>
              <a:t>-Bennett, </a:t>
            </a:r>
            <a:r>
              <a:rPr lang="en-US" altLang="en-US" sz="1000" dirty="0" err="1"/>
              <a:t>MSb</a:t>
            </a:r>
            <a:r>
              <a:rPr lang="en-US" altLang="en-US" sz="1000" dirty="0"/>
              <a:t> Chapel Hill, North Carolina. ICHE 2010</a:t>
            </a:r>
          </a:p>
          <a:p>
            <a:pPr>
              <a:spcBef>
                <a:spcPct val="0"/>
              </a:spcBef>
            </a:pPr>
            <a:r>
              <a:rPr lang="en-US" altLang="en-US" sz="1000" dirty="0"/>
              <a:t>3 – Carling. 2011</a:t>
            </a:r>
          </a:p>
          <a:p>
            <a:endParaRPr lang="en-US" alt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570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Critical Role of Housekeeping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recent quote: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“One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good housekeeper can prevent more diseases than a dozen doctors can cure.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Some patients are so ill that a healthcare-associated </a:t>
            </a:r>
          </a:p>
          <a:p>
            <a:pPr marL="0" indent="0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infection (HAI) can take a patient’s life, even if there were a room full of doctors to provide treatment. 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Just as medical personnel care for patients, environmental services (EVS) professionals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keep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hospitals healthy.”  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Eric Rose ICT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5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age result for CDI transmission in hospital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453" y="990599"/>
            <a:ext cx="2807903" cy="495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1897-4ECF-4D41-800C-BC1713B5149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71587" y="1712688"/>
            <a:ext cx="3943082" cy="2072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recent study by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Sitzlar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et al. (2013) suggested that effective cleaning coupled with staff supervision is a powerful method in decreasing the potential for </a:t>
            </a:r>
            <a:r>
              <a:rPr lang="en-US" sz="2000" i="1" dirty="0" smtClean="0">
                <a:latin typeface="Arial" charset="0"/>
                <a:ea typeface="Arial" charset="0"/>
                <a:cs typeface="Arial" charset="0"/>
              </a:rPr>
              <a:t>C. difficile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infections (CDI)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transmission in hospitals. 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endParaRPr lang="en-US" sz="1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1" y="514351"/>
            <a:ext cx="5181600" cy="1314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Environmental Services Cleaning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71587" y="3785419"/>
            <a:ext cx="3608144" cy="230074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EVS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staff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is critical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a healthcare facility yet are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often left out of infection control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training. They are often the lowest pay grade with the highest turnover rate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076" name="Picture 4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610" y="5643598"/>
            <a:ext cx="689229" cy="88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2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374" y="967833"/>
            <a:ext cx="6172200" cy="78476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CHOICES</a:t>
            </a:r>
            <a:endParaRPr lang="en-US" sz="2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399"/>
            <a:ext cx="7515915" cy="43252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choice of a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hospital disinfectant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is a difficult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one.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product needs to fit the environment and assure complete disinfection. 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It has to be compatible with other agents in use.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Should be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safe and odor free.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charset="2"/>
              <a:buChar char="q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has to protect and disinfect surfaces such as keyboards and monitors and other equipment with no damage.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charset="2"/>
              <a:buChar char="q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also has to have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 rapid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turn-around time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7894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C:\Users\Helene\AppData\Local\Microsoft\Windows\INetCache\IE\XMLMFUUI\afraid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777" y="1926102"/>
            <a:ext cx="69723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8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116</TotalTime>
  <Words>690</Words>
  <Application>Microsoft Office PowerPoint</Application>
  <PresentationFormat>On-screen Show (4:3)</PresentationFormat>
  <Paragraphs>78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The Impact of Disinfection on HAI’s and Antimicrobial USE</vt:lpstr>
      <vt:lpstr>Objectives:</vt:lpstr>
      <vt:lpstr>Combatting Antibiotic –resistant Bacteria (CARB)</vt:lpstr>
      <vt:lpstr>Every HAI prevented is one less episode of Antibiotic use!</vt:lpstr>
      <vt:lpstr>  Why it matters: Infection Metrics Tied to Medicare Payments </vt:lpstr>
      <vt:lpstr>The role of the Environment in HAI’s…..</vt:lpstr>
      <vt:lpstr>The Critical Role of Housekeeping…..</vt:lpstr>
      <vt:lpstr>PowerPoint Presentation</vt:lpstr>
      <vt:lpstr>CHOICES</vt:lpstr>
      <vt:lpstr>So Where Do We Start?</vt:lpstr>
      <vt:lpstr>Perform A Gap Analysis…</vt:lpstr>
      <vt:lpstr>More Questions… </vt:lpstr>
      <vt:lpstr>PowerPoint Presentation</vt:lpstr>
      <vt:lpstr>PowerPoint Presentation</vt:lpstr>
      <vt:lpstr>PowerPoint Presentation</vt:lpstr>
    </vt:vector>
  </TitlesOfParts>
  <Company>Catholic Health East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Disinfection on HAI’s and Antimicrobial USE</dc:title>
  <dc:creator>Paxton, Helene</dc:creator>
  <cp:lastModifiedBy>Paxton, Helene</cp:lastModifiedBy>
  <cp:revision>8</cp:revision>
  <dcterms:created xsi:type="dcterms:W3CDTF">2017-06-30T17:54:02Z</dcterms:created>
  <dcterms:modified xsi:type="dcterms:W3CDTF">2017-06-30T19:50:36Z</dcterms:modified>
</cp:coreProperties>
</file>